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vml" ContentType="application/vnd.openxmlformats-officedocument.vmlDrawing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64" r:id="rId2"/>
    <p:sldId id="352" r:id="rId3"/>
    <p:sldId id="359" r:id="rId4"/>
    <p:sldId id="353" r:id="rId5"/>
    <p:sldId id="347" r:id="rId6"/>
    <p:sldId id="326" r:id="rId7"/>
    <p:sldId id="339" r:id="rId8"/>
    <p:sldId id="354" r:id="rId9"/>
    <p:sldId id="338" r:id="rId10"/>
    <p:sldId id="344" r:id="rId11"/>
    <p:sldId id="355" r:id="rId12"/>
    <p:sldId id="345" r:id="rId13"/>
    <p:sldId id="356" r:id="rId14"/>
    <p:sldId id="343" r:id="rId15"/>
    <p:sldId id="342" r:id="rId16"/>
    <p:sldId id="334" r:id="rId17"/>
    <p:sldId id="336" r:id="rId18"/>
    <p:sldId id="346" r:id="rId19"/>
    <p:sldId id="335" r:id="rId20"/>
    <p:sldId id="337" r:id="rId21"/>
    <p:sldId id="340" r:id="rId22"/>
    <p:sldId id="348" r:id="rId23"/>
    <p:sldId id="349" r:id="rId24"/>
    <p:sldId id="350" r:id="rId25"/>
    <p:sldId id="351" r:id="rId26"/>
    <p:sldId id="357" r:id="rId27"/>
    <p:sldId id="361" r:id="rId28"/>
    <p:sldId id="358" r:id="rId29"/>
    <p:sldId id="360" r:id="rId30"/>
    <p:sldId id="362" r:id="rId31"/>
    <p:sldId id="363" r:id="rId32"/>
    <p:sldId id="364" r:id="rId33"/>
    <p:sldId id="365" r:id="rId34"/>
    <p:sldId id="271" r:id="rId35"/>
  </p:sldIdLst>
  <p:sldSz cx="9144000" cy="6858000" type="screen4x3"/>
  <p:notesSz cx="7099300" cy="102346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00CC00"/>
    <a:srgbClr val="006600"/>
    <a:srgbClr val="339933"/>
    <a:srgbClr val="9900CC"/>
    <a:srgbClr val="FFCC00"/>
    <a:srgbClr val="0000CC"/>
    <a:srgbClr val="0033CC"/>
    <a:srgbClr val="99CC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17" autoAdjust="0"/>
    <p:restoredTop sz="94444" autoAdjust="0"/>
  </p:normalViewPr>
  <p:slideViewPr>
    <p:cSldViewPr>
      <p:cViewPr>
        <p:scale>
          <a:sx n="80" d="100"/>
          <a:sy n="80" d="100"/>
        </p:scale>
        <p:origin x="-78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ssier%20JHS%20New%201\Gold%20trade%20DONEKO%20INC\Association%20Veille%20&#233;conomique\VEILLE%20ECONOMIQUE\Conf&#233;rence%20du%2022%20juillet%202015\Rapport%20DDP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ssier%20JHS%20New%201\Gold%20trade%20DONEKO%20INC\Association%20Veille%20&#233;conomique\VEILLE%20ECONOMIQUE\Conf&#233;rence%20du%2022%20juillet%202015\Rapport%20DDP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ssier%20JHS%20New%201\Gold%20trade%20DONEKO%20INC\POLICY\Excel\Expos&#233;%20des%20motifs%20budget%20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ssier%20JHS%20New%201\Gold%20trade%20DONEKO%20INC\Association%20Veille%20&#233;conomique\VEILLE%20ECONOMIQUE\Publications\Nouveau\EXCEL\Expos&#233;%20des%20motifs%20budget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"/>
  <c:chart>
    <c:title>
      <c:tx>
        <c:rich>
          <a:bodyPr/>
          <a:lstStyle/>
          <a:p>
            <a:pPr>
              <a:defRPr sz="1000">
                <a:latin typeface="Californian FB" pitchFamily="18" charset="0"/>
              </a:defRPr>
            </a:pPr>
            <a:r>
              <a:rPr lang="en-US" sz="1100" i="1" dirty="0" smtClean="0">
                <a:latin typeface="Californian FB" pitchFamily="18" charset="0"/>
              </a:rPr>
              <a:t>Engagements  du Togo </a:t>
            </a:r>
            <a:r>
              <a:rPr lang="en-US" sz="1100" i="1" baseline="0" dirty="0" smtClean="0">
                <a:latin typeface="Californian FB" pitchFamily="18" charset="0"/>
              </a:rPr>
              <a:t> </a:t>
            </a:r>
            <a:r>
              <a:rPr lang="en-US" sz="1100" i="1" baseline="0" dirty="0" err="1" smtClean="0">
                <a:latin typeface="Californian FB" pitchFamily="18" charset="0"/>
              </a:rPr>
              <a:t>auprès</a:t>
            </a:r>
            <a:r>
              <a:rPr lang="en-US" sz="1100" i="1" baseline="0" dirty="0" smtClean="0">
                <a:latin typeface="Californian FB" pitchFamily="18" charset="0"/>
              </a:rPr>
              <a:t> </a:t>
            </a:r>
            <a:r>
              <a:rPr lang="en-US" sz="1100" i="1" dirty="0" smtClean="0">
                <a:latin typeface="Californian FB" pitchFamily="18" charset="0"/>
              </a:rPr>
              <a:t> du FMI en millions de dollars</a:t>
            </a:r>
            <a:r>
              <a:rPr lang="en-US" sz="1100" i="1" baseline="0" dirty="0" smtClean="0">
                <a:latin typeface="Californian FB" pitchFamily="18" charset="0"/>
              </a:rPr>
              <a:t> us</a:t>
            </a:r>
            <a:endParaRPr lang="en-US" sz="1100" i="1" dirty="0">
              <a:latin typeface="Californian FB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'dette ext'!$A$24</c:f>
              <c:strCache>
                <c:ptCount val="1"/>
                <c:pt idx="0">
                  <c:v>Recours au FMI</c:v>
                </c:pt>
              </c:strCache>
            </c:strRef>
          </c:tx>
          <c:cat>
            <c:numRef>
              <c:f>'dette ext'!$B$23:$E$23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'dette ext'!$B$24:$E$24</c:f>
              <c:numCache>
                <c:formatCode>General</c:formatCode>
                <c:ptCount val="4"/>
                <c:pt idx="0">
                  <c:v>201.2</c:v>
                </c:pt>
                <c:pt idx="1">
                  <c:v>241.5</c:v>
                </c:pt>
                <c:pt idx="2">
                  <c:v>254.2</c:v>
                </c:pt>
                <c:pt idx="3">
                  <c:v>254.5</c:v>
                </c:pt>
              </c:numCache>
            </c:numRef>
          </c:val>
        </c:ser>
        <c:gapWidth val="75"/>
        <c:shape val="cone"/>
        <c:axId val="76797056"/>
        <c:axId val="76798976"/>
        <c:axId val="0"/>
      </c:bar3DChart>
      <c:catAx>
        <c:axId val="76797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>
                <a:latin typeface="Californian FB" pitchFamily="18" charset="0"/>
              </a:defRPr>
            </a:pPr>
            <a:endParaRPr lang="fr-FR"/>
          </a:p>
        </c:txPr>
        <c:crossAx val="76798976"/>
        <c:crosses val="autoZero"/>
        <c:auto val="1"/>
        <c:lblAlgn val="ctr"/>
        <c:lblOffset val="100"/>
      </c:catAx>
      <c:valAx>
        <c:axId val="767989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900">
                <a:latin typeface="Californian FB" pitchFamily="18" charset="0"/>
              </a:defRPr>
            </a:pPr>
            <a:endParaRPr lang="fr-FR"/>
          </a:p>
        </c:txPr>
        <c:crossAx val="767970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886653862257174"/>
                  <c:y val="-5.5250221686124062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291701557211245E-2"/>
                  <c:y val="-0.16685077010175267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3.3341541018669402E-2"/>
                  <c:y val="-0.220265978193197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9.3631929136043304E-2"/>
                  <c:y val="-3.043097137186881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4.0564987212405396E-2"/>
                  <c:y val="0.21891808140325819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'dette ext'!$B$27:$F$27</c:f>
              <c:strCache>
                <c:ptCount val="5"/>
                <c:pt idx="0">
                  <c:v>Benin</c:v>
                </c:pt>
                <c:pt idx="1">
                  <c:v>Togo</c:v>
                </c:pt>
                <c:pt idx="2">
                  <c:v>Burkina</c:v>
                </c:pt>
                <c:pt idx="3">
                  <c:v>Sénégal</c:v>
                </c:pt>
                <c:pt idx="4">
                  <c:v>Cote d'Ivoire</c:v>
                </c:pt>
              </c:strCache>
            </c:strRef>
          </c:cat>
          <c:val>
            <c:numRef>
              <c:f>'dette ext'!$B$28:$F$28</c:f>
              <c:numCache>
                <c:formatCode>General</c:formatCode>
                <c:ptCount val="5"/>
                <c:pt idx="0">
                  <c:v>209.6</c:v>
                </c:pt>
                <c:pt idx="1">
                  <c:v>254.5</c:v>
                </c:pt>
                <c:pt idx="2">
                  <c:v>301.2</c:v>
                </c:pt>
                <c:pt idx="3">
                  <c:v>442</c:v>
                </c:pt>
                <c:pt idx="4">
                  <c:v>1265.2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00CC0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006600"/>
              </a:solidFill>
            </c:spPr>
          </c:dPt>
          <c:dLbls>
            <c:dLbl>
              <c:idx val="2"/>
              <c:layout>
                <c:manualLayout>
                  <c:x val="8.6432227309631487E-2"/>
                  <c:y val="0.12838924616789327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2661067366579191"/>
                  <c:y val="-3.8819262175561489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6520179095260152E-2"/>
                  <c:y val="0.1866394825646798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900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'Structure de la dette ext'!$E$15:$E$19</c:f>
              <c:strCache>
                <c:ptCount val="5"/>
                <c:pt idx="0">
                  <c:v>Bilatéraux club de paris</c:v>
                </c:pt>
                <c:pt idx="1">
                  <c:v>Bilatéraux non club de paris</c:v>
                </c:pt>
                <c:pt idx="2">
                  <c:v>FMI</c:v>
                </c:pt>
                <c:pt idx="3">
                  <c:v>Banques privées</c:v>
                </c:pt>
                <c:pt idx="4">
                  <c:v>Multilatéraux</c:v>
                </c:pt>
              </c:strCache>
            </c:strRef>
          </c:cat>
          <c:val>
            <c:numRef>
              <c:f>'Structure de la dette ext'!$F$15:$F$19</c:f>
              <c:numCache>
                <c:formatCode>#,##0</c:formatCode>
                <c:ptCount val="5"/>
                <c:pt idx="0">
                  <c:v>6625553250</c:v>
                </c:pt>
                <c:pt idx="1">
                  <c:v>22909224618</c:v>
                </c:pt>
                <c:pt idx="2">
                  <c:v>68969686606</c:v>
                </c:pt>
                <c:pt idx="3">
                  <c:v>117355691474</c:v>
                </c:pt>
                <c:pt idx="4">
                  <c:v>127800463740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5.5656241293860634E-3"/>
                  <c:y val="-9.6224832299863325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3.3791086994954644E-2"/>
                  <c:y val="-0.3722807376350691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900">
                    <a:latin typeface="Californian FB" pitchFamily="18" charset="0"/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'Structure dette int'!$G$7:$G$9</c:f>
              <c:strCache>
                <c:ptCount val="3"/>
                <c:pt idx="0">
                  <c:v>Arriérés KPMG</c:v>
                </c:pt>
                <c:pt idx="1">
                  <c:v>Dette des sociétés d'état liquidées</c:v>
                </c:pt>
                <c:pt idx="2">
                  <c:v>dettes conventionnelles</c:v>
                </c:pt>
              </c:strCache>
            </c:strRef>
          </c:cat>
          <c:val>
            <c:numRef>
              <c:f>'Structure dette int'!$H$7:$H$9</c:f>
              <c:numCache>
                <c:formatCode>#,##0</c:formatCode>
                <c:ptCount val="3"/>
                <c:pt idx="0">
                  <c:v>259834719152</c:v>
                </c:pt>
                <c:pt idx="1">
                  <c:v>60806963070</c:v>
                </c:pt>
                <c:pt idx="2">
                  <c:v>366382218432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7"/>
  <c:chart>
    <c:title>
      <c:tx>
        <c:rich>
          <a:bodyPr/>
          <a:lstStyle/>
          <a:p>
            <a:pPr>
              <a:defRPr sz="800" b="0" i="1">
                <a:latin typeface="Californian FB" pitchFamily="18" charset="0"/>
              </a:defRPr>
            </a:pPr>
            <a:r>
              <a:rPr lang="en-US" sz="800" b="0" i="1">
                <a:latin typeface="Californian FB" pitchFamily="18" charset="0"/>
              </a:rPr>
              <a:t>Evolution du taux de croissance économique du Togo</a:t>
            </a:r>
            <a:r>
              <a:rPr lang="en-US" sz="800" b="0" i="1" baseline="0">
                <a:latin typeface="Californian FB" pitchFamily="18" charset="0"/>
              </a:rPr>
              <a:t> (2005-2013)</a:t>
            </a:r>
            <a:endParaRPr lang="en-US" sz="800" b="0" i="1">
              <a:latin typeface="Californian FB" pitchFamily="18" charset="0"/>
            </a:endParaRPr>
          </a:p>
        </c:rich>
      </c:tx>
      <c:layout>
        <c:manualLayout>
          <c:xMode val="edge"/>
          <c:yMode val="edge"/>
          <c:x val="1.5482960191333781E-2"/>
          <c:y val="1.320132013201323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'Taux de croissance'!$A$4</c:f>
              <c:strCache>
                <c:ptCount val="1"/>
                <c:pt idx="0">
                  <c:v>TOGO</c:v>
                </c:pt>
              </c:strCache>
            </c:strRef>
          </c:tx>
          <c:spPr>
            <a:solidFill>
              <a:srgbClr val="339933"/>
            </a:solidFill>
          </c:spPr>
          <c:cat>
            <c:numRef>
              <c:f>'Taux de croissance'!$B$3:$J$3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'Taux de croissance'!$B$4:$J$4</c:f>
              <c:numCache>
                <c:formatCode>0.00%</c:formatCode>
                <c:ptCount val="9"/>
                <c:pt idx="0">
                  <c:v>1.2999999999999998E-2</c:v>
                </c:pt>
                <c:pt idx="1">
                  <c:v>3.9000000000000014E-2</c:v>
                </c:pt>
                <c:pt idx="2">
                  <c:v>2.1000000000000012E-2</c:v>
                </c:pt>
                <c:pt idx="3">
                  <c:v>2.4E-2</c:v>
                </c:pt>
                <c:pt idx="4">
                  <c:v>3.4000000000000002E-2</c:v>
                </c:pt>
                <c:pt idx="5" formatCode="0%">
                  <c:v>4.0000000000000022E-2</c:v>
                </c:pt>
                <c:pt idx="6">
                  <c:v>4.8000000000000001E-2</c:v>
                </c:pt>
                <c:pt idx="7">
                  <c:v>5.8000000000000003E-2</c:v>
                </c:pt>
                <c:pt idx="8" formatCode="0%">
                  <c:v>5.1000000000000004E-2</c:v>
                </c:pt>
              </c:numCache>
            </c:numRef>
          </c:val>
        </c:ser>
        <c:gapWidth val="75"/>
        <c:shape val="cone"/>
        <c:axId val="117697152"/>
        <c:axId val="117707136"/>
        <c:axId val="0"/>
      </c:bar3DChart>
      <c:catAx>
        <c:axId val="117697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>
                <a:latin typeface="Californian FB" pitchFamily="18" charset="0"/>
              </a:defRPr>
            </a:pPr>
            <a:endParaRPr lang="fr-FR"/>
          </a:p>
        </c:txPr>
        <c:crossAx val="117707136"/>
        <c:crosses val="autoZero"/>
        <c:auto val="1"/>
        <c:lblAlgn val="ctr"/>
        <c:lblOffset val="100"/>
      </c:catAx>
      <c:valAx>
        <c:axId val="11770713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900">
                <a:latin typeface="Californian FB" pitchFamily="18" charset="0"/>
              </a:defRPr>
            </a:pPr>
            <a:endParaRPr lang="fr-FR"/>
          </a:p>
        </c:txPr>
        <c:crossAx val="11769715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900" i="1">
                <a:latin typeface="Californian FB" pitchFamily="18" charset="0"/>
              </a:defRPr>
            </a:pPr>
            <a:r>
              <a:rPr lang="en-US" sz="900" i="1" dirty="0">
                <a:latin typeface="Californian FB" pitchFamily="18" charset="0"/>
              </a:rPr>
              <a:t>Evolution du </a:t>
            </a:r>
            <a:r>
              <a:rPr lang="en-US" sz="900" i="1" dirty="0" err="1">
                <a:latin typeface="Californian FB" pitchFamily="18" charset="0"/>
              </a:rPr>
              <a:t>taux</a:t>
            </a:r>
            <a:r>
              <a:rPr lang="en-US" sz="900" i="1" dirty="0">
                <a:latin typeface="Californian FB" pitchFamily="18" charset="0"/>
              </a:rPr>
              <a:t> de </a:t>
            </a:r>
            <a:r>
              <a:rPr lang="en-US" sz="900" i="1" dirty="0" err="1">
                <a:latin typeface="Californian FB" pitchFamily="18" charset="0"/>
              </a:rPr>
              <a:t>croissance</a:t>
            </a:r>
            <a:r>
              <a:rPr lang="en-US" sz="900" i="1" dirty="0">
                <a:latin typeface="Californian FB" pitchFamily="18" charset="0"/>
              </a:rPr>
              <a:t> </a:t>
            </a:r>
            <a:r>
              <a:rPr lang="en-US" sz="900" i="1" dirty="0" smtClean="0">
                <a:latin typeface="Californian FB" pitchFamily="18" charset="0"/>
              </a:rPr>
              <a:t>du Togo </a:t>
            </a:r>
            <a:r>
              <a:rPr lang="en-US" sz="900" i="1" dirty="0" err="1" smtClean="0">
                <a:latin typeface="Californian FB" pitchFamily="18" charset="0"/>
              </a:rPr>
              <a:t>sur</a:t>
            </a:r>
            <a:r>
              <a:rPr lang="en-US" sz="900" i="1" dirty="0" smtClean="0">
                <a:latin typeface="Californian FB" pitchFamily="18" charset="0"/>
              </a:rPr>
              <a:t> </a:t>
            </a:r>
            <a:r>
              <a:rPr lang="en-US" sz="900" i="1" dirty="0">
                <a:latin typeface="Californian FB" pitchFamily="18" charset="0"/>
              </a:rPr>
              <a:t>51 </a:t>
            </a:r>
            <a:r>
              <a:rPr lang="en-US" sz="900" i="1" dirty="0" err="1">
                <a:latin typeface="Californian FB" pitchFamily="18" charset="0"/>
              </a:rPr>
              <a:t>ans</a:t>
            </a:r>
            <a:endParaRPr lang="en-US" sz="900" i="1" dirty="0">
              <a:latin typeface="Californian FB" pitchFamily="18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Feuil3!$A$3</c:f>
              <c:strCache>
                <c:ptCount val="1"/>
                <c:pt idx="0">
                  <c:v>taux de croissance du Togo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Feuil3!$B$2:$BA$2</c:f>
              <c:numCache>
                <c:formatCode>General</c:formatCode>
                <c:ptCount val="52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</c:numCache>
            </c:numRef>
          </c:cat>
          <c:val>
            <c:numRef>
              <c:f>Feuil3!$B$3:$BA$3</c:f>
              <c:numCache>
                <c:formatCode>General</c:formatCode>
                <c:ptCount val="52"/>
                <c:pt idx="0">
                  <c:v>12.17</c:v>
                </c:pt>
                <c:pt idx="1">
                  <c:v>3.77</c:v>
                </c:pt>
                <c:pt idx="2">
                  <c:v>5</c:v>
                </c:pt>
                <c:pt idx="3">
                  <c:v>14.29</c:v>
                </c:pt>
                <c:pt idx="4">
                  <c:v>15.46</c:v>
                </c:pt>
                <c:pt idx="5">
                  <c:v>9.41</c:v>
                </c:pt>
                <c:pt idx="6">
                  <c:v>5.5</c:v>
                </c:pt>
                <c:pt idx="7">
                  <c:v>5.0199999999999996</c:v>
                </c:pt>
                <c:pt idx="8">
                  <c:v>10.83</c:v>
                </c:pt>
                <c:pt idx="9">
                  <c:v>2.52</c:v>
                </c:pt>
                <c:pt idx="10">
                  <c:v>0</c:v>
                </c:pt>
                <c:pt idx="11">
                  <c:v>7.63</c:v>
                </c:pt>
                <c:pt idx="12">
                  <c:v>3.84</c:v>
                </c:pt>
                <c:pt idx="13">
                  <c:v>4.83</c:v>
                </c:pt>
                <c:pt idx="14">
                  <c:v>2.44</c:v>
                </c:pt>
                <c:pt idx="15">
                  <c:v>-2.0499999999999998</c:v>
                </c:pt>
                <c:pt idx="16">
                  <c:v>6.96</c:v>
                </c:pt>
                <c:pt idx="17">
                  <c:v>11.05</c:v>
                </c:pt>
                <c:pt idx="18">
                  <c:v>-5.17</c:v>
                </c:pt>
                <c:pt idx="19">
                  <c:v>14.58</c:v>
                </c:pt>
                <c:pt idx="20">
                  <c:v>-3.32</c:v>
                </c:pt>
                <c:pt idx="21">
                  <c:v>-3.58</c:v>
                </c:pt>
                <c:pt idx="22">
                  <c:v>-5.41</c:v>
                </c:pt>
                <c:pt idx="23">
                  <c:v>5.56</c:v>
                </c:pt>
                <c:pt idx="24">
                  <c:v>5.56</c:v>
                </c:pt>
                <c:pt idx="25">
                  <c:v>1.59</c:v>
                </c:pt>
                <c:pt idx="26">
                  <c:v>0.51</c:v>
                </c:pt>
                <c:pt idx="27">
                  <c:v>6.64</c:v>
                </c:pt>
                <c:pt idx="28">
                  <c:v>4.0599999999999996</c:v>
                </c:pt>
                <c:pt idx="29">
                  <c:v>-0.24000000000000021</c:v>
                </c:pt>
                <c:pt idx="30">
                  <c:v>-0.70000000000000062</c:v>
                </c:pt>
                <c:pt idx="31">
                  <c:v>-3.98</c:v>
                </c:pt>
                <c:pt idx="32">
                  <c:v>-15.1</c:v>
                </c:pt>
                <c:pt idx="33">
                  <c:v>14.98</c:v>
                </c:pt>
                <c:pt idx="34">
                  <c:v>7.85</c:v>
                </c:pt>
                <c:pt idx="35">
                  <c:v>8.84</c:v>
                </c:pt>
                <c:pt idx="36">
                  <c:v>14.38</c:v>
                </c:pt>
                <c:pt idx="37">
                  <c:v>-2.2999999999999998</c:v>
                </c:pt>
                <c:pt idx="38">
                  <c:v>2.48</c:v>
                </c:pt>
                <c:pt idx="39">
                  <c:v>-0.78</c:v>
                </c:pt>
                <c:pt idx="40">
                  <c:v>-1.6300000000000001</c:v>
                </c:pt>
                <c:pt idx="41">
                  <c:v>-0.92</c:v>
                </c:pt>
                <c:pt idx="42">
                  <c:v>4.95</c:v>
                </c:pt>
                <c:pt idx="43">
                  <c:v>2.12</c:v>
                </c:pt>
                <c:pt idx="44">
                  <c:v>1.1800000000000024</c:v>
                </c:pt>
                <c:pt idx="45">
                  <c:v>4.05</c:v>
                </c:pt>
                <c:pt idx="46">
                  <c:v>2.29</c:v>
                </c:pt>
                <c:pt idx="47">
                  <c:v>2.23</c:v>
                </c:pt>
                <c:pt idx="48">
                  <c:v>3.51</c:v>
                </c:pt>
                <c:pt idx="49">
                  <c:v>4</c:v>
                </c:pt>
                <c:pt idx="50">
                  <c:v>4.8</c:v>
                </c:pt>
                <c:pt idx="51">
                  <c:v>5.6199999999999966</c:v>
                </c:pt>
              </c:numCache>
            </c:numRef>
          </c:val>
        </c:ser>
        <c:marker val="1"/>
        <c:axId val="117837184"/>
        <c:axId val="117843072"/>
      </c:lineChart>
      <c:catAx>
        <c:axId val="1178371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00" strike="noStrike">
                <a:latin typeface="Californian FB" pitchFamily="18" charset="0"/>
              </a:defRPr>
            </a:pPr>
            <a:endParaRPr lang="fr-FR"/>
          </a:p>
        </c:txPr>
        <c:crossAx val="117843072"/>
        <c:crosses val="autoZero"/>
        <c:auto val="1"/>
        <c:lblAlgn val="ctr"/>
        <c:lblOffset val="100"/>
      </c:catAx>
      <c:valAx>
        <c:axId val="1178430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>
                <a:latin typeface="Californian FB" pitchFamily="18" charset="0"/>
              </a:defRPr>
            </a:pPr>
            <a:endParaRPr lang="fr-FR"/>
          </a:p>
        </c:txPr>
        <c:crossAx val="11783718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900">
                <a:latin typeface="Californian FB" pitchFamily="18" charset="0"/>
              </a:defRPr>
            </a:pPr>
            <a:r>
              <a:rPr lang="fr-FR" sz="900">
                <a:latin typeface="Californian FB" pitchFamily="18" charset="0"/>
              </a:rPr>
              <a:t>Structure du PIB </a:t>
            </a:r>
            <a:r>
              <a:rPr lang="fr-FR" sz="900" baseline="0">
                <a:latin typeface="Californian FB" pitchFamily="18" charset="0"/>
              </a:rPr>
              <a:t> du Togo en 2013</a:t>
            </a:r>
            <a:endParaRPr lang="fr-FR" sz="900">
              <a:latin typeface="Californian FB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3227698703494875E-2"/>
          <c:y val="0.2328806414671874"/>
          <c:w val="0.88560221721157628"/>
          <c:h val="0.69246258962679219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99CC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Lbls>
            <c:dLbl>
              <c:idx val="1"/>
              <c:layout>
                <c:manualLayout>
                  <c:x val="0.14504929420330742"/>
                  <c:y val="-1.626635502038239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2.8440612081924218E-2"/>
                  <c:y val="-0.1589283882987364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800">
                    <a:latin typeface="Californian FB" pitchFamily="18" charset="0"/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'structure du PIB'!$L$5:$L$7</c:f>
              <c:strCache>
                <c:ptCount val="3"/>
                <c:pt idx="0">
                  <c:v>Secteur Primaire</c:v>
                </c:pt>
                <c:pt idx="1">
                  <c:v>Secteur Secondaire</c:v>
                </c:pt>
                <c:pt idx="2">
                  <c:v>Secteur Tertiaire</c:v>
                </c:pt>
              </c:strCache>
            </c:strRef>
          </c:cat>
          <c:val>
            <c:numRef>
              <c:f>'structure du PIB'!$M$5:$M$7</c:f>
              <c:numCache>
                <c:formatCode>0.00%</c:formatCode>
                <c:ptCount val="3"/>
                <c:pt idx="0" formatCode="0%">
                  <c:v>0.31500000000000061</c:v>
                </c:pt>
                <c:pt idx="1">
                  <c:v>0.22700000000000001</c:v>
                </c:pt>
                <c:pt idx="2" formatCode="0%">
                  <c:v>0.45800000000000002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5"/>
  <c:chart>
    <c:title>
      <c:tx>
        <c:rich>
          <a:bodyPr/>
          <a:lstStyle/>
          <a:p>
            <a:pPr>
              <a:defRPr sz="1200" b="0" i="1">
                <a:latin typeface="Arial Narrow" pitchFamily="34" charset="0"/>
              </a:defRPr>
            </a:pPr>
            <a:r>
              <a:rPr lang="en-US" sz="1200" b="0" i="1">
                <a:latin typeface="Arial Narrow" pitchFamily="34" charset="0"/>
              </a:rPr>
              <a:t>Evolution de la Balance commerciale sur 7</a:t>
            </a:r>
            <a:r>
              <a:rPr lang="en-US" sz="1200" b="0" i="1" baseline="0">
                <a:latin typeface="Arial Narrow" pitchFamily="34" charset="0"/>
              </a:rPr>
              <a:t> ans</a:t>
            </a:r>
            <a:endParaRPr lang="en-US" sz="1200" b="0" i="1">
              <a:latin typeface="Arial Narrow" pitchFamily="34" charset="0"/>
            </a:endParaRP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'Balance commerciale'!$A$5</c:f>
              <c:strCache>
                <c:ptCount val="1"/>
                <c:pt idx="0">
                  <c:v>Evolution de la Balance commerciale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'Balance commerciale'!$B$4:$H$4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'Balance commerciale'!$B$5:$H$5</c:f>
              <c:numCache>
                <c:formatCode>General</c:formatCode>
                <c:ptCount val="7"/>
                <c:pt idx="0">
                  <c:v>-166.6</c:v>
                </c:pt>
                <c:pt idx="1">
                  <c:v>-189.4</c:v>
                </c:pt>
                <c:pt idx="2">
                  <c:v>-203.6</c:v>
                </c:pt>
                <c:pt idx="3">
                  <c:v>-194.6</c:v>
                </c:pt>
                <c:pt idx="4">
                  <c:v>-224.9</c:v>
                </c:pt>
                <c:pt idx="5">
                  <c:v>-273.7</c:v>
                </c:pt>
                <c:pt idx="6">
                  <c:v>-274.3</c:v>
                </c:pt>
              </c:numCache>
            </c:numRef>
          </c:val>
        </c:ser>
        <c:gapWidth val="75"/>
        <c:shape val="cone"/>
        <c:axId val="61079936"/>
        <c:axId val="61081472"/>
        <c:axId val="59449344"/>
      </c:bar3DChart>
      <c:catAx>
        <c:axId val="61079936"/>
        <c:scaling>
          <c:orientation val="minMax"/>
        </c:scaling>
        <c:axPos val="b"/>
        <c:numFmt formatCode="General" sourceLinked="1"/>
        <c:majorTickMark val="none"/>
        <c:tickLblPos val="nextTo"/>
        <c:spPr>
          <a:solidFill>
            <a:srgbClr val="FFFF00"/>
          </a:solidFill>
        </c:spPr>
        <c:txPr>
          <a:bodyPr/>
          <a:lstStyle/>
          <a:p>
            <a:pPr>
              <a:defRPr b="1">
                <a:solidFill>
                  <a:schemeClr val="tx1"/>
                </a:solidFill>
                <a:latin typeface="Jaures"/>
              </a:defRPr>
            </a:pPr>
            <a:endParaRPr lang="fr-FR"/>
          </a:p>
        </c:txPr>
        <c:crossAx val="61081472"/>
        <c:crosses val="autoZero"/>
        <c:auto val="1"/>
        <c:lblAlgn val="ctr"/>
        <c:lblOffset val="100"/>
      </c:catAx>
      <c:valAx>
        <c:axId val="61081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fr-FR"/>
          </a:p>
        </c:txPr>
        <c:crossAx val="61079936"/>
        <c:crosses val="autoZero"/>
        <c:crossBetween val="between"/>
      </c:valAx>
      <c:serAx>
        <c:axId val="59449344"/>
        <c:scaling>
          <c:orientation val="minMax"/>
        </c:scaling>
        <c:delete val="1"/>
        <c:axPos val="b"/>
        <c:tickLblPos val="nextTo"/>
        <c:crossAx val="61081472"/>
        <c:crosses val="autoZero"/>
      </c:serAx>
    </c:plotArea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8"/>
  <c:chart>
    <c:title>
      <c:layout/>
      <c:txPr>
        <a:bodyPr/>
        <a:lstStyle/>
        <a:p>
          <a:pPr>
            <a:defRPr sz="1400">
              <a:latin typeface="Californian FB" pitchFamily="18" charset="0"/>
            </a:defRPr>
          </a:pPr>
          <a:endParaRPr lang="fr-FR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'Déficit budgétaire'!$A$4</c:f>
              <c:strCache>
                <c:ptCount val="1"/>
                <c:pt idx="0">
                  <c:v>Déficit budgétaire</c:v>
                </c:pt>
              </c:strCache>
            </c:strRef>
          </c:tx>
          <c:cat>
            <c:numRef>
              <c:f>'Déficit budgétaire'!$B$3:$J$3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'Déficit budgétaire'!$B$4:$J$4</c:f>
              <c:numCache>
                <c:formatCode>General</c:formatCode>
                <c:ptCount val="9"/>
                <c:pt idx="0">
                  <c:v>-48.3</c:v>
                </c:pt>
                <c:pt idx="1">
                  <c:v>-28.3</c:v>
                </c:pt>
                <c:pt idx="2">
                  <c:v>-32.700000000000003</c:v>
                </c:pt>
                <c:pt idx="3">
                  <c:v>-73.900000000000006</c:v>
                </c:pt>
                <c:pt idx="4">
                  <c:v>-57.6</c:v>
                </c:pt>
                <c:pt idx="5">
                  <c:v>-104.3</c:v>
                </c:pt>
                <c:pt idx="6">
                  <c:v>-163.6</c:v>
                </c:pt>
                <c:pt idx="7">
                  <c:v>-279.2</c:v>
                </c:pt>
                <c:pt idx="8">
                  <c:v>-257.3</c:v>
                </c:pt>
              </c:numCache>
            </c:numRef>
          </c:val>
        </c:ser>
        <c:gapWidth val="75"/>
        <c:shape val="cone"/>
        <c:axId val="57782656"/>
        <c:axId val="57784192"/>
        <c:axId val="0"/>
      </c:bar3DChart>
      <c:catAx>
        <c:axId val="57782656"/>
        <c:scaling>
          <c:orientation val="minMax"/>
        </c:scaling>
        <c:axPos val="b"/>
        <c:numFmt formatCode="General" sourceLinked="1"/>
        <c:majorTickMark val="none"/>
        <c:tickLblPos val="nextTo"/>
        <c:spPr>
          <a:solidFill>
            <a:srgbClr val="FFFF00"/>
          </a:solidFill>
        </c:spPr>
        <c:txPr>
          <a:bodyPr/>
          <a:lstStyle/>
          <a:p>
            <a:pPr>
              <a:defRPr sz="1200">
                <a:latin typeface="Californian FB" pitchFamily="18" charset="0"/>
              </a:defRPr>
            </a:pPr>
            <a:endParaRPr lang="fr-FR"/>
          </a:p>
        </c:txPr>
        <c:crossAx val="57784192"/>
        <c:crosses val="autoZero"/>
        <c:auto val="1"/>
        <c:lblAlgn val="ctr"/>
        <c:lblOffset val="100"/>
      </c:catAx>
      <c:valAx>
        <c:axId val="577841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Californian FB" pitchFamily="18" charset="0"/>
              </a:defRPr>
            </a:pPr>
            <a:endParaRPr lang="fr-FR"/>
          </a:p>
        </c:txPr>
        <c:crossAx val="57782656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36F18-BDE8-4CE7-B43C-CFA7C277B0F6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57332C0B-FA9C-4FD9-8935-884BEB1DADD9}">
      <dgm:prSet phldrT="[Texte]"/>
      <dgm:spPr/>
      <dgm:t>
        <a:bodyPr/>
        <a:lstStyle/>
        <a:p>
          <a:r>
            <a:rPr lang="fr-FR" dirty="0" smtClean="0"/>
            <a:t>2005</a:t>
          </a:r>
        </a:p>
        <a:p>
          <a:r>
            <a:rPr lang="fr-FR" dirty="0" smtClean="0"/>
            <a:t>378,3</a:t>
          </a:r>
          <a:endParaRPr lang="fr-FR" dirty="0"/>
        </a:p>
      </dgm:t>
    </dgm:pt>
    <dgm:pt modelId="{4CC17CA1-AEDE-4942-B4EE-D1C3BD505A1F}" type="parTrans" cxnId="{C2633FAE-6FCA-4E8B-A575-AF70A20AFD8F}">
      <dgm:prSet/>
      <dgm:spPr/>
      <dgm:t>
        <a:bodyPr/>
        <a:lstStyle/>
        <a:p>
          <a:endParaRPr lang="fr-FR"/>
        </a:p>
      </dgm:t>
    </dgm:pt>
    <dgm:pt modelId="{5661CEA8-05CE-47B8-9D71-6630D7318C25}" type="sibTrans" cxnId="{C2633FAE-6FCA-4E8B-A575-AF70A20AFD8F}">
      <dgm:prSet/>
      <dgm:spPr/>
      <dgm:t>
        <a:bodyPr/>
        <a:lstStyle/>
        <a:p>
          <a:endParaRPr lang="fr-FR"/>
        </a:p>
      </dgm:t>
    </dgm:pt>
    <dgm:pt modelId="{CB63DB2E-9B0A-4DA7-864A-A911225B1849}">
      <dgm:prSet phldrT="[Texte]"/>
      <dgm:spPr/>
      <dgm:t>
        <a:bodyPr/>
        <a:lstStyle/>
        <a:p>
          <a:r>
            <a:rPr lang="fr-FR" dirty="0" smtClean="0"/>
            <a:t>2014</a:t>
          </a:r>
        </a:p>
        <a:p>
          <a:r>
            <a:rPr lang="fr-FR" dirty="0" smtClean="0"/>
            <a:t>692,1</a:t>
          </a:r>
        </a:p>
        <a:p>
          <a:endParaRPr lang="fr-FR" dirty="0"/>
        </a:p>
      </dgm:t>
    </dgm:pt>
    <dgm:pt modelId="{DDA480BF-1BFF-430C-9446-B005781C2DD0}" type="parTrans" cxnId="{0B977533-47A0-4545-BCEE-2DF425FBA201}">
      <dgm:prSet/>
      <dgm:spPr/>
      <dgm:t>
        <a:bodyPr/>
        <a:lstStyle/>
        <a:p>
          <a:endParaRPr lang="fr-FR"/>
        </a:p>
      </dgm:t>
    </dgm:pt>
    <dgm:pt modelId="{8F2535C1-9CC8-49E9-ADA6-54E517F2DFEB}" type="sibTrans" cxnId="{0B977533-47A0-4545-BCEE-2DF425FBA201}">
      <dgm:prSet/>
      <dgm:spPr/>
      <dgm:t>
        <a:bodyPr/>
        <a:lstStyle/>
        <a:p>
          <a:endParaRPr lang="fr-FR"/>
        </a:p>
      </dgm:t>
    </dgm:pt>
    <dgm:pt modelId="{655EE286-4F05-444E-AFDD-EB920C2377B6}" type="pres">
      <dgm:prSet presAssocID="{68E36F18-BDE8-4CE7-B43C-CFA7C277B0F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B89F3B3-75AD-4C20-A1A1-B1DCCBCDC911}" type="pres">
      <dgm:prSet presAssocID="{57332C0B-FA9C-4FD9-8935-884BEB1DADD9}" presName="composite" presStyleCnt="0"/>
      <dgm:spPr/>
    </dgm:pt>
    <dgm:pt modelId="{3B8A89C2-DDA7-4FA5-98A5-B19CCEDD60C5}" type="pres">
      <dgm:prSet presAssocID="{57332C0B-FA9C-4FD9-8935-884BEB1DADD9}" presName="LShape" presStyleLbl="alignNode1" presStyleIdx="0" presStyleCnt="3"/>
      <dgm:spPr/>
    </dgm:pt>
    <dgm:pt modelId="{78F9EA99-4B1A-4960-8657-1B64496B189B}" type="pres">
      <dgm:prSet presAssocID="{57332C0B-FA9C-4FD9-8935-884BEB1DADD9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5C0760-6B1B-4513-A1C9-ADE0311BFCFD}" type="pres">
      <dgm:prSet presAssocID="{57332C0B-FA9C-4FD9-8935-884BEB1DADD9}" presName="Triangle" presStyleLbl="alignNode1" presStyleIdx="1" presStyleCnt="3"/>
      <dgm:spPr/>
    </dgm:pt>
    <dgm:pt modelId="{A359104E-637A-4217-9E69-BF149393ECC3}" type="pres">
      <dgm:prSet presAssocID="{5661CEA8-05CE-47B8-9D71-6630D7318C25}" presName="sibTrans" presStyleCnt="0"/>
      <dgm:spPr/>
    </dgm:pt>
    <dgm:pt modelId="{DB76B6A3-7E9D-4298-8329-F7CFCC3EFCA4}" type="pres">
      <dgm:prSet presAssocID="{5661CEA8-05CE-47B8-9D71-6630D7318C25}" presName="space" presStyleCnt="0"/>
      <dgm:spPr/>
    </dgm:pt>
    <dgm:pt modelId="{6DD5541B-7A53-4F03-BAE1-EAF23E38336E}" type="pres">
      <dgm:prSet presAssocID="{CB63DB2E-9B0A-4DA7-864A-A911225B1849}" presName="composite" presStyleCnt="0"/>
      <dgm:spPr/>
    </dgm:pt>
    <dgm:pt modelId="{26C4FBD0-4303-4BDE-A38F-C452DCDF0AD5}" type="pres">
      <dgm:prSet presAssocID="{CB63DB2E-9B0A-4DA7-864A-A911225B1849}" presName="LShape" presStyleLbl="alignNode1" presStyleIdx="2" presStyleCnt="3"/>
      <dgm:spPr/>
    </dgm:pt>
    <dgm:pt modelId="{E18906EB-86F3-4D0B-8EF2-741345184A4E}" type="pres">
      <dgm:prSet presAssocID="{CB63DB2E-9B0A-4DA7-864A-A911225B1849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4BC0F2A-AD7E-4C57-A71B-AD595D419136}" type="presOf" srcId="{57332C0B-FA9C-4FD9-8935-884BEB1DADD9}" destId="{78F9EA99-4B1A-4960-8657-1B64496B189B}" srcOrd="0" destOrd="0" presId="urn:microsoft.com/office/officeart/2009/3/layout/StepUpProcess"/>
    <dgm:cxn modelId="{FC89AFB8-54C1-40B7-800A-65F5E09C021E}" type="presOf" srcId="{CB63DB2E-9B0A-4DA7-864A-A911225B1849}" destId="{E18906EB-86F3-4D0B-8EF2-741345184A4E}" srcOrd="0" destOrd="0" presId="urn:microsoft.com/office/officeart/2009/3/layout/StepUpProcess"/>
    <dgm:cxn modelId="{C2633FAE-6FCA-4E8B-A575-AF70A20AFD8F}" srcId="{68E36F18-BDE8-4CE7-B43C-CFA7C277B0F6}" destId="{57332C0B-FA9C-4FD9-8935-884BEB1DADD9}" srcOrd="0" destOrd="0" parTransId="{4CC17CA1-AEDE-4942-B4EE-D1C3BD505A1F}" sibTransId="{5661CEA8-05CE-47B8-9D71-6630D7318C25}"/>
    <dgm:cxn modelId="{46A415C0-A15D-408D-AC38-505A04AB78AB}" type="presOf" srcId="{68E36F18-BDE8-4CE7-B43C-CFA7C277B0F6}" destId="{655EE286-4F05-444E-AFDD-EB920C2377B6}" srcOrd="0" destOrd="0" presId="urn:microsoft.com/office/officeart/2009/3/layout/StepUpProcess"/>
    <dgm:cxn modelId="{0B977533-47A0-4545-BCEE-2DF425FBA201}" srcId="{68E36F18-BDE8-4CE7-B43C-CFA7C277B0F6}" destId="{CB63DB2E-9B0A-4DA7-864A-A911225B1849}" srcOrd="1" destOrd="0" parTransId="{DDA480BF-1BFF-430C-9446-B005781C2DD0}" sibTransId="{8F2535C1-9CC8-49E9-ADA6-54E517F2DFEB}"/>
    <dgm:cxn modelId="{F70FD35F-FCAA-4545-9D71-1BD1626711A7}" type="presParOf" srcId="{655EE286-4F05-444E-AFDD-EB920C2377B6}" destId="{EB89F3B3-75AD-4C20-A1A1-B1DCCBCDC911}" srcOrd="0" destOrd="0" presId="urn:microsoft.com/office/officeart/2009/3/layout/StepUpProcess"/>
    <dgm:cxn modelId="{C9F39824-F408-4E15-B4D4-2AF95CBF3163}" type="presParOf" srcId="{EB89F3B3-75AD-4C20-A1A1-B1DCCBCDC911}" destId="{3B8A89C2-DDA7-4FA5-98A5-B19CCEDD60C5}" srcOrd="0" destOrd="0" presId="urn:microsoft.com/office/officeart/2009/3/layout/StepUpProcess"/>
    <dgm:cxn modelId="{CE6CBDFD-1D04-44BB-98D5-8E987E5CB53C}" type="presParOf" srcId="{EB89F3B3-75AD-4C20-A1A1-B1DCCBCDC911}" destId="{78F9EA99-4B1A-4960-8657-1B64496B189B}" srcOrd="1" destOrd="0" presId="urn:microsoft.com/office/officeart/2009/3/layout/StepUpProcess"/>
    <dgm:cxn modelId="{D4EB88DF-206A-4ED6-9BF6-947968D5FE21}" type="presParOf" srcId="{EB89F3B3-75AD-4C20-A1A1-B1DCCBCDC911}" destId="{6C5C0760-6B1B-4513-A1C9-ADE0311BFCFD}" srcOrd="2" destOrd="0" presId="urn:microsoft.com/office/officeart/2009/3/layout/StepUpProcess"/>
    <dgm:cxn modelId="{8D23D941-6892-479A-A4E1-ECB327FE68A4}" type="presParOf" srcId="{655EE286-4F05-444E-AFDD-EB920C2377B6}" destId="{A359104E-637A-4217-9E69-BF149393ECC3}" srcOrd="1" destOrd="0" presId="urn:microsoft.com/office/officeart/2009/3/layout/StepUpProcess"/>
    <dgm:cxn modelId="{F23B50CF-C36C-4A43-BC14-B07ED2F7C76C}" type="presParOf" srcId="{A359104E-637A-4217-9E69-BF149393ECC3}" destId="{DB76B6A3-7E9D-4298-8329-F7CFCC3EFCA4}" srcOrd="0" destOrd="0" presId="urn:microsoft.com/office/officeart/2009/3/layout/StepUpProcess"/>
    <dgm:cxn modelId="{A80CE329-4CA1-4658-B540-33CE081D1A63}" type="presParOf" srcId="{655EE286-4F05-444E-AFDD-EB920C2377B6}" destId="{6DD5541B-7A53-4F03-BAE1-EAF23E38336E}" srcOrd="2" destOrd="0" presId="urn:microsoft.com/office/officeart/2009/3/layout/StepUpProcess"/>
    <dgm:cxn modelId="{C9587065-98AF-4A4F-8205-0D5FA8C9EDCB}" type="presParOf" srcId="{6DD5541B-7A53-4F03-BAE1-EAF23E38336E}" destId="{26C4FBD0-4303-4BDE-A38F-C452DCDF0AD5}" srcOrd="0" destOrd="0" presId="urn:microsoft.com/office/officeart/2009/3/layout/StepUpProcess"/>
    <dgm:cxn modelId="{AC823D22-5C24-4E57-80F5-293B516FE4EA}" type="presParOf" srcId="{6DD5541B-7A53-4F03-BAE1-EAF23E38336E}" destId="{E18906EB-86F3-4D0B-8EF2-741345184A4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656519-D9D2-45F4-ABE1-585444E31AF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6EBB1DA-D90A-4836-9369-D986729630E7}">
      <dgm:prSet phldrT="[Texte]" custT="1"/>
      <dgm:spPr/>
      <dgm:t>
        <a:bodyPr/>
        <a:lstStyle/>
        <a:p>
          <a:r>
            <a:rPr lang="fr-FR" sz="1200" dirty="0" smtClean="0">
              <a:latin typeface="Californian FB" pitchFamily="18" charset="0"/>
            </a:rPr>
            <a:t>1 740,4</a:t>
          </a:r>
        </a:p>
        <a:p>
          <a:r>
            <a:rPr lang="fr-FR" sz="1200" dirty="0" smtClean="0">
              <a:latin typeface="Californian FB" pitchFamily="18" charset="0"/>
            </a:rPr>
            <a:t>(2011)</a:t>
          </a:r>
          <a:endParaRPr lang="fr-FR" sz="1200" dirty="0">
            <a:latin typeface="Californian FB" pitchFamily="18" charset="0"/>
          </a:endParaRPr>
        </a:p>
      </dgm:t>
    </dgm:pt>
    <dgm:pt modelId="{F8A457E4-814B-4023-BB70-07B3F1AAD834}" type="parTrans" cxnId="{D4F5EE54-8FC7-4786-B46A-00FFA1B9B991}">
      <dgm:prSet/>
      <dgm:spPr/>
      <dgm:t>
        <a:bodyPr/>
        <a:lstStyle/>
        <a:p>
          <a:endParaRPr lang="fr-FR" sz="1200">
            <a:latin typeface="Californian FB" pitchFamily="18" charset="0"/>
          </a:endParaRPr>
        </a:p>
      </dgm:t>
    </dgm:pt>
    <dgm:pt modelId="{ABB6C551-9D85-4744-B0A2-0CB3B8B458C6}" type="sibTrans" cxnId="{D4F5EE54-8FC7-4786-B46A-00FFA1B9B991}">
      <dgm:prSet/>
      <dgm:spPr/>
      <dgm:t>
        <a:bodyPr/>
        <a:lstStyle/>
        <a:p>
          <a:endParaRPr lang="fr-FR" sz="1200">
            <a:latin typeface="Californian FB" pitchFamily="18" charset="0"/>
          </a:endParaRPr>
        </a:p>
      </dgm:t>
    </dgm:pt>
    <dgm:pt modelId="{B7870268-099B-44E9-B94F-D0634F96E795}">
      <dgm:prSet phldrT="[Texte]" custT="1"/>
      <dgm:spPr/>
      <dgm:t>
        <a:bodyPr/>
        <a:lstStyle/>
        <a:p>
          <a:r>
            <a:rPr lang="fr-FR" sz="1200" dirty="0" smtClean="0">
              <a:latin typeface="Californian FB" pitchFamily="18" charset="0"/>
            </a:rPr>
            <a:t>1 989,9</a:t>
          </a:r>
        </a:p>
        <a:p>
          <a:r>
            <a:rPr lang="fr-FR" sz="1200" dirty="0" smtClean="0">
              <a:latin typeface="Californian FB" pitchFamily="18" charset="0"/>
            </a:rPr>
            <a:t>(2012)</a:t>
          </a:r>
          <a:endParaRPr lang="fr-FR" sz="1200" dirty="0">
            <a:latin typeface="Californian FB" pitchFamily="18" charset="0"/>
          </a:endParaRPr>
        </a:p>
      </dgm:t>
    </dgm:pt>
    <dgm:pt modelId="{61421252-EEBC-4FAC-87DA-F1AA1CFD8798}" type="parTrans" cxnId="{1FCE43A7-AAFB-4CEE-98DB-C14AECCE25D9}">
      <dgm:prSet/>
      <dgm:spPr/>
      <dgm:t>
        <a:bodyPr/>
        <a:lstStyle/>
        <a:p>
          <a:endParaRPr lang="fr-FR" sz="1200">
            <a:latin typeface="Californian FB" pitchFamily="18" charset="0"/>
          </a:endParaRPr>
        </a:p>
      </dgm:t>
    </dgm:pt>
    <dgm:pt modelId="{DCFC9AF1-0E63-43A1-99C0-697F07AC5F4E}" type="sibTrans" cxnId="{1FCE43A7-AAFB-4CEE-98DB-C14AECCE25D9}">
      <dgm:prSet/>
      <dgm:spPr/>
      <dgm:t>
        <a:bodyPr/>
        <a:lstStyle/>
        <a:p>
          <a:endParaRPr lang="fr-FR" sz="1200">
            <a:latin typeface="Californian FB" pitchFamily="18" charset="0"/>
          </a:endParaRPr>
        </a:p>
      </dgm:t>
    </dgm:pt>
    <dgm:pt modelId="{89EA0978-D3EF-4521-A759-8787EBD0CAE5}">
      <dgm:prSet phldrT="[Texte]" custT="1"/>
      <dgm:spPr/>
      <dgm:t>
        <a:bodyPr/>
        <a:lstStyle/>
        <a:p>
          <a:r>
            <a:rPr lang="fr-FR" sz="1200" dirty="0" smtClean="0">
              <a:latin typeface="Californian FB" pitchFamily="18" charset="0"/>
            </a:rPr>
            <a:t>2 151,1</a:t>
          </a:r>
        </a:p>
        <a:p>
          <a:r>
            <a:rPr lang="fr-FR" sz="1200" dirty="0" smtClean="0">
              <a:latin typeface="Californian FB" pitchFamily="18" charset="0"/>
            </a:rPr>
            <a:t>(2013)</a:t>
          </a:r>
          <a:endParaRPr lang="fr-FR" sz="1200" dirty="0">
            <a:latin typeface="Californian FB" pitchFamily="18" charset="0"/>
          </a:endParaRPr>
        </a:p>
      </dgm:t>
    </dgm:pt>
    <dgm:pt modelId="{8CD5DDC3-91D3-41CA-A5FD-FFF4FBA7B384}" type="parTrans" cxnId="{5B68F543-EC45-4E31-9F0F-CD926E60D0D4}">
      <dgm:prSet/>
      <dgm:spPr/>
      <dgm:t>
        <a:bodyPr/>
        <a:lstStyle/>
        <a:p>
          <a:endParaRPr lang="fr-FR" sz="1200">
            <a:latin typeface="Californian FB" pitchFamily="18" charset="0"/>
          </a:endParaRPr>
        </a:p>
      </dgm:t>
    </dgm:pt>
    <dgm:pt modelId="{80AEB1B4-8BC5-4216-840D-9DFC09123145}" type="sibTrans" cxnId="{5B68F543-EC45-4E31-9F0F-CD926E60D0D4}">
      <dgm:prSet/>
      <dgm:spPr/>
      <dgm:t>
        <a:bodyPr/>
        <a:lstStyle/>
        <a:p>
          <a:endParaRPr lang="fr-FR" sz="1200">
            <a:latin typeface="Californian FB" pitchFamily="18" charset="0"/>
          </a:endParaRPr>
        </a:p>
      </dgm:t>
    </dgm:pt>
    <dgm:pt modelId="{F912839A-771C-440B-ACD6-F9E3EE9D6D00}" type="pres">
      <dgm:prSet presAssocID="{E5656519-D9D2-45F4-ABE1-585444E31AF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D17210B0-99B2-4664-B538-74EB6DB631A4}" type="pres">
      <dgm:prSet presAssocID="{36EBB1DA-D90A-4836-9369-D986729630E7}" presName="composite" presStyleCnt="0"/>
      <dgm:spPr/>
    </dgm:pt>
    <dgm:pt modelId="{5FD68DCE-FE06-4A4F-B398-0FE2B318731D}" type="pres">
      <dgm:prSet presAssocID="{36EBB1DA-D90A-4836-9369-D986729630E7}" presName="LShape" presStyleLbl="alignNode1" presStyleIdx="0" presStyleCnt="5"/>
      <dgm:spPr/>
    </dgm:pt>
    <dgm:pt modelId="{85E7F23B-D7DE-462E-8C08-AED7F8F00514}" type="pres">
      <dgm:prSet presAssocID="{36EBB1DA-D90A-4836-9369-D986729630E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2A1EA4-566D-4CE0-90C1-0BB727BF679B}" type="pres">
      <dgm:prSet presAssocID="{36EBB1DA-D90A-4836-9369-D986729630E7}" presName="Triangle" presStyleLbl="alignNode1" presStyleIdx="1" presStyleCnt="5"/>
      <dgm:spPr/>
    </dgm:pt>
    <dgm:pt modelId="{1C1FFA4F-B8CF-4E6B-9D79-ADDC5E28237C}" type="pres">
      <dgm:prSet presAssocID="{ABB6C551-9D85-4744-B0A2-0CB3B8B458C6}" presName="sibTrans" presStyleCnt="0"/>
      <dgm:spPr/>
    </dgm:pt>
    <dgm:pt modelId="{9215B331-7598-419B-BD39-E165A96F9E9A}" type="pres">
      <dgm:prSet presAssocID="{ABB6C551-9D85-4744-B0A2-0CB3B8B458C6}" presName="space" presStyleCnt="0"/>
      <dgm:spPr/>
    </dgm:pt>
    <dgm:pt modelId="{13B11BC3-9319-41FE-A87F-188795FFADD2}" type="pres">
      <dgm:prSet presAssocID="{B7870268-099B-44E9-B94F-D0634F96E795}" presName="composite" presStyleCnt="0"/>
      <dgm:spPr/>
    </dgm:pt>
    <dgm:pt modelId="{C767CDA5-FFAD-4BE8-9DD7-AC16A9456B25}" type="pres">
      <dgm:prSet presAssocID="{B7870268-099B-44E9-B94F-D0634F96E795}" presName="LShape" presStyleLbl="alignNode1" presStyleIdx="2" presStyleCnt="5"/>
      <dgm:spPr/>
    </dgm:pt>
    <dgm:pt modelId="{2DA3E751-AB50-43DE-BE21-A0CDA6EF0E8C}" type="pres">
      <dgm:prSet presAssocID="{B7870268-099B-44E9-B94F-D0634F96E79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0119BE-2A5F-4269-A410-533ADAD8CE40}" type="pres">
      <dgm:prSet presAssocID="{B7870268-099B-44E9-B94F-D0634F96E795}" presName="Triangle" presStyleLbl="alignNode1" presStyleIdx="3" presStyleCnt="5"/>
      <dgm:spPr/>
    </dgm:pt>
    <dgm:pt modelId="{D48445AA-E1A6-44A0-A173-C01BB4FC74D6}" type="pres">
      <dgm:prSet presAssocID="{DCFC9AF1-0E63-43A1-99C0-697F07AC5F4E}" presName="sibTrans" presStyleCnt="0"/>
      <dgm:spPr/>
    </dgm:pt>
    <dgm:pt modelId="{7134F12D-C808-4632-9BF4-CCA12DF401E7}" type="pres">
      <dgm:prSet presAssocID="{DCFC9AF1-0E63-43A1-99C0-697F07AC5F4E}" presName="space" presStyleCnt="0"/>
      <dgm:spPr/>
    </dgm:pt>
    <dgm:pt modelId="{ED5F271D-30CA-4E0B-BE6F-4E6D882C89C2}" type="pres">
      <dgm:prSet presAssocID="{89EA0978-D3EF-4521-A759-8787EBD0CAE5}" presName="composite" presStyleCnt="0"/>
      <dgm:spPr/>
    </dgm:pt>
    <dgm:pt modelId="{22632A41-97A5-4211-9843-7CA55FF7FAAE}" type="pres">
      <dgm:prSet presAssocID="{89EA0978-D3EF-4521-A759-8787EBD0CAE5}" presName="LShape" presStyleLbl="alignNode1" presStyleIdx="4" presStyleCnt="5"/>
      <dgm:spPr/>
    </dgm:pt>
    <dgm:pt modelId="{3B016459-52A8-4E2A-9147-BA4A55894C3D}" type="pres">
      <dgm:prSet presAssocID="{89EA0978-D3EF-4521-A759-8787EBD0CAE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CE43A7-AAFB-4CEE-98DB-C14AECCE25D9}" srcId="{E5656519-D9D2-45F4-ABE1-585444E31AF4}" destId="{B7870268-099B-44E9-B94F-D0634F96E795}" srcOrd="1" destOrd="0" parTransId="{61421252-EEBC-4FAC-87DA-F1AA1CFD8798}" sibTransId="{DCFC9AF1-0E63-43A1-99C0-697F07AC5F4E}"/>
    <dgm:cxn modelId="{6179099A-DCA4-4C0C-824C-D8DE8BCFD14A}" type="presOf" srcId="{B7870268-099B-44E9-B94F-D0634F96E795}" destId="{2DA3E751-AB50-43DE-BE21-A0CDA6EF0E8C}" srcOrd="0" destOrd="0" presId="urn:microsoft.com/office/officeart/2009/3/layout/StepUpProcess"/>
    <dgm:cxn modelId="{B144CE9F-4CAB-40A6-858E-153C580E48D2}" type="presOf" srcId="{36EBB1DA-D90A-4836-9369-D986729630E7}" destId="{85E7F23B-D7DE-462E-8C08-AED7F8F00514}" srcOrd="0" destOrd="0" presId="urn:microsoft.com/office/officeart/2009/3/layout/StepUpProcess"/>
    <dgm:cxn modelId="{A5917F1B-B28D-41D9-AD3C-0CC4C3F51550}" type="presOf" srcId="{89EA0978-D3EF-4521-A759-8787EBD0CAE5}" destId="{3B016459-52A8-4E2A-9147-BA4A55894C3D}" srcOrd="0" destOrd="0" presId="urn:microsoft.com/office/officeart/2009/3/layout/StepUpProcess"/>
    <dgm:cxn modelId="{5B68F543-EC45-4E31-9F0F-CD926E60D0D4}" srcId="{E5656519-D9D2-45F4-ABE1-585444E31AF4}" destId="{89EA0978-D3EF-4521-A759-8787EBD0CAE5}" srcOrd="2" destOrd="0" parTransId="{8CD5DDC3-91D3-41CA-A5FD-FFF4FBA7B384}" sibTransId="{80AEB1B4-8BC5-4216-840D-9DFC09123145}"/>
    <dgm:cxn modelId="{D4F5EE54-8FC7-4786-B46A-00FFA1B9B991}" srcId="{E5656519-D9D2-45F4-ABE1-585444E31AF4}" destId="{36EBB1DA-D90A-4836-9369-D986729630E7}" srcOrd="0" destOrd="0" parTransId="{F8A457E4-814B-4023-BB70-07B3F1AAD834}" sibTransId="{ABB6C551-9D85-4744-B0A2-0CB3B8B458C6}"/>
    <dgm:cxn modelId="{F58DFC58-C463-4D5B-BFC4-F361E3987EDC}" type="presOf" srcId="{E5656519-D9D2-45F4-ABE1-585444E31AF4}" destId="{F912839A-771C-440B-ACD6-F9E3EE9D6D00}" srcOrd="0" destOrd="0" presId="urn:microsoft.com/office/officeart/2009/3/layout/StepUpProcess"/>
    <dgm:cxn modelId="{3A3978B8-F0E2-4159-9907-84A24D47111B}" type="presParOf" srcId="{F912839A-771C-440B-ACD6-F9E3EE9D6D00}" destId="{D17210B0-99B2-4664-B538-74EB6DB631A4}" srcOrd="0" destOrd="0" presId="urn:microsoft.com/office/officeart/2009/3/layout/StepUpProcess"/>
    <dgm:cxn modelId="{96548FAF-3BF4-477C-8BF5-626A9B0BD9D2}" type="presParOf" srcId="{D17210B0-99B2-4664-B538-74EB6DB631A4}" destId="{5FD68DCE-FE06-4A4F-B398-0FE2B318731D}" srcOrd="0" destOrd="0" presId="urn:microsoft.com/office/officeart/2009/3/layout/StepUpProcess"/>
    <dgm:cxn modelId="{D8433EA5-195A-48CC-B1B5-B540B32B3900}" type="presParOf" srcId="{D17210B0-99B2-4664-B538-74EB6DB631A4}" destId="{85E7F23B-D7DE-462E-8C08-AED7F8F00514}" srcOrd="1" destOrd="0" presId="urn:microsoft.com/office/officeart/2009/3/layout/StepUpProcess"/>
    <dgm:cxn modelId="{B72503C6-58C7-4207-9242-BB3878BEEC62}" type="presParOf" srcId="{D17210B0-99B2-4664-B538-74EB6DB631A4}" destId="{BC2A1EA4-566D-4CE0-90C1-0BB727BF679B}" srcOrd="2" destOrd="0" presId="urn:microsoft.com/office/officeart/2009/3/layout/StepUpProcess"/>
    <dgm:cxn modelId="{6AF14943-4AEA-4F92-8B68-37944C81C7C3}" type="presParOf" srcId="{F912839A-771C-440B-ACD6-F9E3EE9D6D00}" destId="{1C1FFA4F-B8CF-4E6B-9D79-ADDC5E28237C}" srcOrd="1" destOrd="0" presId="urn:microsoft.com/office/officeart/2009/3/layout/StepUpProcess"/>
    <dgm:cxn modelId="{E911628E-4828-47BB-A4B8-6E8CC1622D35}" type="presParOf" srcId="{1C1FFA4F-B8CF-4E6B-9D79-ADDC5E28237C}" destId="{9215B331-7598-419B-BD39-E165A96F9E9A}" srcOrd="0" destOrd="0" presId="urn:microsoft.com/office/officeart/2009/3/layout/StepUpProcess"/>
    <dgm:cxn modelId="{1B676A42-DF5B-48F2-9996-DD73961EF37A}" type="presParOf" srcId="{F912839A-771C-440B-ACD6-F9E3EE9D6D00}" destId="{13B11BC3-9319-41FE-A87F-188795FFADD2}" srcOrd="2" destOrd="0" presId="urn:microsoft.com/office/officeart/2009/3/layout/StepUpProcess"/>
    <dgm:cxn modelId="{79C87609-C49F-432E-8487-7B78EB7AC987}" type="presParOf" srcId="{13B11BC3-9319-41FE-A87F-188795FFADD2}" destId="{C767CDA5-FFAD-4BE8-9DD7-AC16A9456B25}" srcOrd="0" destOrd="0" presId="urn:microsoft.com/office/officeart/2009/3/layout/StepUpProcess"/>
    <dgm:cxn modelId="{20F7237A-E32D-4862-9EAB-FBCCE22D9107}" type="presParOf" srcId="{13B11BC3-9319-41FE-A87F-188795FFADD2}" destId="{2DA3E751-AB50-43DE-BE21-A0CDA6EF0E8C}" srcOrd="1" destOrd="0" presId="urn:microsoft.com/office/officeart/2009/3/layout/StepUpProcess"/>
    <dgm:cxn modelId="{816225D3-A7F7-4FBC-982E-3EE2D4508BB2}" type="presParOf" srcId="{13B11BC3-9319-41FE-A87F-188795FFADD2}" destId="{AE0119BE-2A5F-4269-A410-533ADAD8CE40}" srcOrd="2" destOrd="0" presId="urn:microsoft.com/office/officeart/2009/3/layout/StepUpProcess"/>
    <dgm:cxn modelId="{E204AD72-2D0C-4F05-804E-9FD0589FD926}" type="presParOf" srcId="{F912839A-771C-440B-ACD6-F9E3EE9D6D00}" destId="{D48445AA-E1A6-44A0-A173-C01BB4FC74D6}" srcOrd="3" destOrd="0" presId="urn:microsoft.com/office/officeart/2009/3/layout/StepUpProcess"/>
    <dgm:cxn modelId="{907097AF-F0C9-4C12-88B7-5EA88BCF7969}" type="presParOf" srcId="{D48445AA-E1A6-44A0-A173-C01BB4FC74D6}" destId="{7134F12D-C808-4632-9BF4-CCA12DF401E7}" srcOrd="0" destOrd="0" presId="urn:microsoft.com/office/officeart/2009/3/layout/StepUpProcess"/>
    <dgm:cxn modelId="{AA5DBB38-BB72-4C42-A71B-056FD3A0B77B}" type="presParOf" srcId="{F912839A-771C-440B-ACD6-F9E3EE9D6D00}" destId="{ED5F271D-30CA-4E0B-BE6F-4E6D882C89C2}" srcOrd="4" destOrd="0" presId="urn:microsoft.com/office/officeart/2009/3/layout/StepUpProcess"/>
    <dgm:cxn modelId="{35F93515-9571-4D0A-9FE7-C692D6398F23}" type="presParOf" srcId="{ED5F271D-30CA-4E0B-BE6F-4E6D882C89C2}" destId="{22632A41-97A5-4211-9843-7CA55FF7FAAE}" srcOrd="0" destOrd="0" presId="urn:microsoft.com/office/officeart/2009/3/layout/StepUpProcess"/>
    <dgm:cxn modelId="{C1C36C19-91D8-4C0A-9978-FA225DADB35D}" type="presParOf" srcId="{ED5F271D-30CA-4E0B-BE6F-4E6D882C89C2}" destId="{3B016459-52A8-4E2A-9147-BA4A55894C3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0C9ECB-8F27-4DE9-B41A-8EA447821AC7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CAA20ABD-E8BA-47EB-BC2D-56B35AB01121}">
      <dgm:prSet phldrT="[Texte]"/>
      <dgm:spPr/>
      <dgm:t>
        <a:bodyPr/>
        <a:lstStyle/>
        <a:p>
          <a:r>
            <a:rPr lang="fr-FR" b="1" dirty="0" smtClean="0"/>
            <a:t>2014</a:t>
          </a:r>
        </a:p>
        <a:p>
          <a:r>
            <a:rPr lang="fr-FR" b="1" dirty="0" smtClean="0"/>
            <a:t>-43,65</a:t>
          </a:r>
          <a:endParaRPr lang="fr-FR" b="1" dirty="0"/>
        </a:p>
      </dgm:t>
    </dgm:pt>
    <dgm:pt modelId="{3AB3CE44-EED1-4765-8F9E-056517087C91}" type="parTrans" cxnId="{3C634906-6A97-417B-8964-523DCC4A579A}">
      <dgm:prSet/>
      <dgm:spPr/>
      <dgm:t>
        <a:bodyPr/>
        <a:lstStyle/>
        <a:p>
          <a:endParaRPr lang="fr-FR"/>
        </a:p>
      </dgm:t>
    </dgm:pt>
    <dgm:pt modelId="{6E7B156E-E63D-4778-98AB-1BB081746F23}" type="sibTrans" cxnId="{3C634906-6A97-417B-8964-523DCC4A579A}">
      <dgm:prSet/>
      <dgm:spPr/>
      <dgm:t>
        <a:bodyPr/>
        <a:lstStyle/>
        <a:p>
          <a:endParaRPr lang="fr-FR"/>
        </a:p>
      </dgm:t>
    </dgm:pt>
    <dgm:pt modelId="{39312FC5-DF71-458A-8C7D-40139D41835B}">
      <dgm:prSet phldrT="[Texte]"/>
      <dgm:spPr/>
      <dgm:t>
        <a:bodyPr/>
        <a:lstStyle/>
        <a:p>
          <a:r>
            <a:rPr lang="fr-FR" b="1" dirty="0" smtClean="0"/>
            <a:t>2015</a:t>
          </a:r>
        </a:p>
        <a:p>
          <a:r>
            <a:rPr lang="fr-FR" b="1" dirty="0" smtClean="0"/>
            <a:t>-30,9</a:t>
          </a:r>
        </a:p>
        <a:p>
          <a:endParaRPr lang="fr-FR" dirty="0"/>
        </a:p>
      </dgm:t>
    </dgm:pt>
    <dgm:pt modelId="{8AEF2471-6430-40F0-8E5E-8905A741211F}" type="parTrans" cxnId="{8AC27090-931A-42D3-8B17-32221C0B39ED}">
      <dgm:prSet/>
      <dgm:spPr/>
      <dgm:t>
        <a:bodyPr/>
        <a:lstStyle/>
        <a:p>
          <a:endParaRPr lang="fr-FR"/>
        </a:p>
      </dgm:t>
    </dgm:pt>
    <dgm:pt modelId="{47363E59-47B9-4995-BF0D-282E8D7AD88C}" type="sibTrans" cxnId="{8AC27090-931A-42D3-8B17-32221C0B39ED}">
      <dgm:prSet/>
      <dgm:spPr/>
      <dgm:t>
        <a:bodyPr/>
        <a:lstStyle/>
        <a:p>
          <a:endParaRPr lang="fr-FR"/>
        </a:p>
      </dgm:t>
    </dgm:pt>
    <dgm:pt modelId="{D8D9F718-5556-4556-951D-A1036B651F54}" type="pres">
      <dgm:prSet presAssocID="{420C9ECB-8F27-4DE9-B41A-8EA447821AC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1C1C51E-D968-456E-B1B8-14E8845FBA53}" type="pres">
      <dgm:prSet presAssocID="{CAA20ABD-E8BA-47EB-BC2D-56B35AB01121}" presName="composite" presStyleCnt="0"/>
      <dgm:spPr/>
      <dgm:t>
        <a:bodyPr/>
        <a:lstStyle/>
        <a:p>
          <a:endParaRPr lang="fr-FR"/>
        </a:p>
      </dgm:t>
    </dgm:pt>
    <dgm:pt modelId="{3D3DE8D4-4412-409C-8E62-72A6089A7EC0}" type="pres">
      <dgm:prSet presAssocID="{CAA20ABD-E8BA-47EB-BC2D-56B35AB01121}" presName="LShape" presStyleLbl="alignNode1" presStyleIdx="0" presStyleCnt="3"/>
      <dgm:spPr/>
      <dgm:t>
        <a:bodyPr/>
        <a:lstStyle/>
        <a:p>
          <a:endParaRPr lang="fr-FR"/>
        </a:p>
      </dgm:t>
    </dgm:pt>
    <dgm:pt modelId="{18D4AE20-7D3F-42D4-848F-441BC0CACD5C}" type="pres">
      <dgm:prSet presAssocID="{CAA20ABD-E8BA-47EB-BC2D-56B35AB01121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D16774-560D-4E36-B7A1-02599F3E7F83}" type="pres">
      <dgm:prSet presAssocID="{CAA20ABD-E8BA-47EB-BC2D-56B35AB01121}" presName="Triangle" presStyleLbl="alignNode1" presStyleIdx="1" presStyleCnt="3"/>
      <dgm:spPr/>
      <dgm:t>
        <a:bodyPr/>
        <a:lstStyle/>
        <a:p>
          <a:endParaRPr lang="fr-FR"/>
        </a:p>
      </dgm:t>
    </dgm:pt>
    <dgm:pt modelId="{40E1D72A-61A5-482D-8AD7-94F684DED6F6}" type="pres">
      <dgm:prSet presAssocID="{6E7B156E-E63D-4778-98AB-1BB081746F23}" presName="sibTrans" presStyleCnt="0"/>
      <dgm:spPr/>
      <dgm:t>
        <a:bodyPr/>
        <a:lstStyle/>
        <a:p>
          <a:endParaRPr lang="fr-FR"/>
        </a:p>
      </dgm:t>
    </dgm:pt>
    <dgm:pt modelId="{3EF9C0AE-1B5F-4EAB-B108-D436082330B5}" type="pres">
      <dgm:prSet presAssocID="{6E7B156E-E63D-4778-98AB-1BB081746F23}" presName="space" presStyleCnt="0"/>
      <dgm:spPr/>
      <dgm:t>
        <a:bodyPr/>
        <a:lstStyle/>
        <a:p>
          <a:endParaRPr lang="fr-FR"/>
        </a:p>
      </dgm:t>
    </dgm:pt>
    <dgm:pt modelId="{CB521C08-76DF-443C-933E-CBB8091B8C20}" type="pres">
      <dgm:prSet presAssocID="{39312FC5-DF71-458A-8C7D-40139D41835B}" presName="composite" presStyleCnt="0"/>
      <dgm:spPr/>
      <dgm:t>
        <a:bodyPr/>
        <a:lstStyle/>
        <a:p>
          <a:endParaRPr lang="fr-FR"/>
        </a:p>
      </dgm:t>
    </dgm:pt>
    <dgm:pt modelId="{ACBA6120-7481-4300-96A5-72DA81BB5668}" type="pres">
      <dgm:prSet presAssocID="{39312FC5-DF71-458A-8C7D-40139D41835B}" presName="LShape" presStyleLbl="alignNode1" presStyleIdx="2" presStyleCnt="3"/>
      <dgm:spPr/>
      <dgm:t>
        <a:bodyPr/>
        <a:lstStyle/>
        <a:p>
          <a:endParaRPr lang="fr-FR"/>
        </a:p>
      </dgm:t>
    </dgm:pt>
    <dgm:pt modelId="{2833426B-BBD4-483A-8CCC-69939D71C014}" type="pres">
      <dgm:prSet presAssocID="{39312FC5-DF71-458A-8C7D-40139D41835B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20FEFA5-50F7-46A6-BAFB-AF8EFAF55038}" type="presOf" srcId="{39312FC5-DF71-458A-8C7D-40139D41835B}" destId="{2833426B-BBD4-483A-8CCC-69939D71C014}" srcOrd="0" destOrd="0" presId="urn:microsoft.com/office/officeart/2009/3/layout/StepUpProcess"/>
    <dgm:cxn modelId="{C0205FEB-72B7-4852-A4C3-6460E658D091}" type="presOf" srcId="{420C9ECB-8F27-4DE9-B41A-8EA447821AC7}" destId="{D8D9F718-5556-4556-951D-A1036B651F54}" srcOrd="0" destOrd="0" presId="urn:microsoft.com/office/officeart/2009/3/layout/StepUpProcess"/>
    <dgm:cxn modelId="{5E115E7E-D221-40E4-8177-C286F0C5F800}" type="presOf" srcId="{CAA20ABD-E8BA-47EB-BC2D-56B35AB01121}" destId="{18D4AE20-7D3F-42D4-848F-441BC0CACD5C}" srcOrd="0" destOrd="0" presId="urn:microsoft.com/office/officeart/2009/3/layout/StepUpProcess"/>
    <dgm:cxn modelId="{8AC27090-931A-42D3-8B17-32221C0B39ED}" srcId="{420C9ECB-8F27-4DE9-B41A-8EA447821AC7}" destId="{39312FC5-DF71-458A-8C7D-40139D41835B}" srcOrd="1" destOrd="0" parTransId="{8AEF2471-6430-40F0-8E5E-8905A741211F}" sibTransId="{47363E59-47B9-4995-BF0D-282E8D7AD88C}"/>
    <dgm:cxn modelId="{3C634906-6A97-417B-8964-523DCC4A579A}" srcId="{420C9ECB-8F27-4DE9-B41A-8EA447821AC7}" destId="{CAA20ABD-E8BA-47EB-BC2D-56B35AB01121}" srcOrd="0" destOrd="0" parTransId="{3AB3CE44-EED1-4765-8F9E-056517087C91}" sibTransId="{6E7B156E-E63D-4778-98AB-1BB081746F23}"/>
    <dgm:cxn modelId="{2DF556FA-EF44-4BEB-B586-D778753DDB27}" type="presParOf" srcId="{D8D9F718-5556-4556-951D-A1036B651F54}" destId="{F1C1C51E-D968-456E-B1B8-14E8845FBA53}" srcOrd="0" destOrd="0" presId="urn:microsoft.com/office/officeart/2009/3/layout/StepUpProcess"/>
    <dgm:cxn modelId="{A3333EBD-ACC6-48BF-B1A7-D6133E9AED54}" type="presParOf" srcId="{F1C1C51E-D968-456E-B1B8-14E8845FBA53}" destId="{3D3DE8D4-4412-409C-8E62-72A6089A7EC0}" srcOrd="0" destOrd="0" presId="urn:microsoft.com/office/officeart/2009/3/layout/StepUpProcess"/>
    <dgm:cxn modelId="{5C4C5526-77D8-4F3B-BA12-AFF507800A2F}" type="presParOf" srcId="{F1C1C51E-D968-456E-B1B8-14E8845FBA53}" destId="{18D4AE20-7D3F-42D4-848F-441BC0CACD5C}" srcOrd="1" destOrd="0" presId="urn:microsoft.com/office/officeart/2009/3/layout/StepUpProcess"/>
    <dgm:cxn modelId="{BA1CD7A3-AC91-4B17-BFB5-993BD84DD4D7}" type="presParOf" srcId="{F1C1C51E-D968-456E-B1B8-14E8845FBA53}" destId="{7DD16774-560D-4E36-B7A1-02599F3E7F83}" srcOrd="2" destOrd="0" presId="urn:microsoft.com/office/officeart/2009/3/layout/StepUpProcess"/>
    <dgm:cxn modelId="{A2F96E79-9F6A-453D-B61D-83222CEBA40B}" type="presParOf" srcId="{D8D9F718-5556-4556-951D-A1036B651F54}" destId="{40E1D72A-61A5-482D-8AD7-94F684DED6F6}" srcOrd="1" destOrd="0" presId="urn:microsoft.com/office/officeart/2009/3/layout/StepUpProcess"/>
    <dgm:cxn modelId="{AA0F4E9F-E6DA-431D-AEA7-4B9AC14588EE}" type="presParOf" srcId="{40E1D72A-61A5-482D-8AD7-94F684DED6F6}" destId="{3EF9C0AE-1B5F-4EAB-B108-D436082330B5}" srcOrd="0" destOrd="0" presId="urn:microsoft.com/office/officeart/2009/3/layout/StepUpProcess"/>
    <dgm:cxn modelId="{9ECB5FBB-DC00-41C2-9BC8-D1E99BF9B376}" type="presParOf" srcId="{D8D9F718-5556-4556-951D-A1036B651F54}" destId="{CB521C08-76DF-443C-933E-CBB8091B8C20}" srcOrd="2" destOrd="0" presId="urn:microsoft.com/office/officeart/2009/3/layout/StepUpProcess"/>
    <dgm:cxn modelId="{AFA97C29-4AD3-4662-8601-C488E73FEEA2}" type="presParOf" srcId="{CB521C08-76DF-443C-933E-CBB8091B8C20}" destId="{ACBA6120-7481-4300-96A5-72DA81BB5668}" srcOrd="0" destOrd="0" presId="urn:microsoft.com/office/officeart/2009/3/layout/StepUpProcess"/>
    <dgm:cxn modelId="{464D5723-EF44-4578-ADB2-A7047CD3D71C}" type="presParOf" srcId="{CB521C08-76DF-443C-933E-CBB8091B8C20}" destId="{2833426B-BBD4-483A-8CCC-69939D71C01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0C9ECB-8F27-4DE9-B41A-8EA447821AC7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CAA20ABD-E8BA-47EB-BC2D-56B35AB01121}">
      <dgm:prSet phldrT="[Texte]"/>
      <dgm:spPr/>
      <dgm:t>
        <a:bodyPr/>
        <a:lstStyle/>
        <a:p>
          <a:r>
            <a:rPr lang="fr-FR" b="1" dirty="0" smtClean="0"/>
            <a:t>2014</a:t>
          </a:r>
        </a:p>
        <a:p>
          <a:r>
            <a:rPr lang="fr-FR" b="1" dirty="0" smtClean="0"/>
            <a:t>57,55</a:t>
          </a:r>
          <a:endParaRPr lang="fr-FR" b="1" dirty="0"/>
        </a:p>
      </dgm:t>
    </dgm:pt>
    <dgm:pt modelId="{3AB3CE44-EED1-4765-8F9E-056517087C91}" type="parTrans" cxnId="{3C634906-6A97-417B-8964-523DCC4A579A}">
      <dgm:prSet/>
      <dgm:spPr/>
      <dgm:t>
        <a:bodyPr/>
        <a:lstStyle/>
        <a:p>
          <a:endParaRPr lang="fr-FR"/>
        </a:p>
      </dgm:t>
    </dgm:pt>
    <dgm:pt modelId="{6E7B156E-E63D-4778-98AB-1BB081746F23}" type="sibTrans" cxnId="{3C634906-6A97-417B-8964-523DCC4A579A}">
      <dgm:prSet/>
      <dgm:spPr/>
      <dgm:t>
        <a:bodyPr/>
        <a:lstStyle/>
        <a:p>
          <a:endParaRPr lang="fr-FR"/>
        </a:p>
      </dgm:t>
    </dgm:pt>
    <dgm:pt modelId="{39312FC5-DF71-458A-8C7D-40139D41835B}">
      <dgm:prSet phldrT="[Texte]"/>
      <dgm:spPr/>
      <dgm:t>
        <a:bodyPr/>
        <a:lstStyle/>
        <a:p>
          <a:r>
            <a:rPr lang="fr-FR" b="1" dirty="0" smtClean="0"/>
            <a:t>2015</a:t>
          </a:r>
        </a:p>
        <a:p>
          <a:r>
            <a:rPr lang="fr-FR" b="1" dirty="0" smtClean="0"/>
            <a:t>66,82</a:t>
          </a:r>
        </a:p>
        <a:p>
          <a:endParaRPr lang="fr-FR" dirty="0"/>
        </a:p>
      </dgm:t>
    </dgm:pt>
    <dgm:pt modelId="{8AEF2471-6430-40F0-8E5E-8905A741211F}" type="parTrans" cxnId="{8AC27090-931A-42D3-8B17-32221C0B39ED}">
      <dgm:prSet/>
      <dgm:spPr/>
      <dgm:t>
        <a:bodyPr/>
        <a:lstStyle/>
        <a:p>
          <a:endParaRPr lang="fr-FR"/>
        </a:p>
      </dgm:t>
    </dgm:pt>
    <dgm:pt modelId="{47363E59-47B9-4995-BF0D-282E8D7AD88C}" type="sibTrans" cxnId="{8AC27090-931A-42D3-8B17-32221C0B39ED}">
      <dgm:prSet/>
      <dgm:spPr/>
      <dgm:t>
        <a:bodyPr/>
        <a:lstStyle/>
        <a:p>
          <a:endParaRPr lang="fr-FR"/>
        </a:p>
      </dgm:t>
    </dgm:pt>
    <dgm:pt modelId="{D8D9F718-5556-4556-951D-A1036B651F54}" type="pres">
      <dgm:prSet presAssocID="{420C9ECB-8F27-4DE9-B41A-8EA447821AC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1C1C51E-D968-456E-B1B8-14E8845FBA53}" type="pres">
      <dgm:prSet presAssocID="{CAA20ABD-E8BA-47EB-BC2D-56B35AB01121}" presName="composite" presStyleCnt="0"/>
      <dgm:spPr/>
      <dgm:t>
        <a:bodyPr/>
        <a:lstStyle/>
        <a:p>
          <a:endParaRPr lang="fr-FR"/>
        </a:p>
      </dgm:t>
    </dgm:pt>
    <dgm:pt modelId="{3D3DE8D4-4412-409C-8E62-72A6089A7EC0}" type="pres">
      <dgm:prSet presAssocID="{CAA20ABD-E8BA-47EB-BC2D-56B35AB01121}" presName="LShape" presStyleLbl="alignNode1" presStyleIdx="0" presStyleCnt="3"/>
      <dgm:spPr/>
      <dgm:t>
        <a:bodyPr/>
        <a:lstStyle/>
        <a:p>
          <a:endParaRPr lang="fr-FR"/>
        </a:p>
      </dgm:t>
    </dgm:pt>
    <dgm:pt modelId="{18D4AE20-7D3F-42D4-848F-441BC0CACD5C}" type="pres">
      <dgm:prSet presAssocID="{CAA20ABD-E8BA-47EB-BC2D-56B35AB01121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D16774-560D-4E36-B7A1-02599F3E7F83}" type="pres">
      <dgm:prSet presAssocID="{CAA20ABD-E8BA-47EB-BC2D-56B35AB01121}" presName="Triangle" presStyleLbl="alignNode1" presStyleIdx="1" presStyleCnt="3"/>
      <dgm:spPr/>
      <dgm:t>
        <a:bodyPr/>
        <a:lstStyle/>
        <a:p>
          <a:endParaRPr lang="fr-FR"/>
        </a:p>
      </dgm:t>
    </dgm:pt>
    <dgm:pt modelId="{40E1D72A-61A5-482D-8AD7-94F684DED6F6}" type="pres">
      <dgm:prSet presAssocID="{6E7B156E-E63D-4778-98AB-1BB081746F23}" presName="sibTrans" presStyleCnt="0"/>
      <dgm:spPr/>
      <dgm:t>
        <a:bodyPr/>
        <a:lstStyle/>
        <a:p>
          <a:endParaRPr lang="fr-FR"/>
        </a:p>
      </dgm:t>
    </dgm:pt>
    <dgm:pt modelId="{3EF9C0AE-1B5F-4EAB-B108-D436082330B5}" type="pres">
      <dgm:prSet presAssocID="{6E7B156E-E63D-4778-98AB-1BB081746F23}" presName="space" presStyleCnt="0"/>
      <dgm:spPr/>
      <dgm:t>
        <a:bodyPr/>
        <a:lstStyle/>
        <a:p>
          <a:endParaRPr lang="fr-FR"/>
        </a:p>
      </dgm:t>
    </dgm:pt>
    <dgm:pt modelId="{CB521C08-76DF-443C-933E-CBB8091B8C20}" type="pres">
      <dgm:prSet presAssocID="{39312FC5-DF71-458A-8C7D-40139D41835B}" presName="composite" presStyleCnt="0"/>
      <dgm:spPr/>
      <dgm:t>
        <a:bodyPr/>
        <a:lstStyle/>
        <a:p>
          <a:endParaRPr lang="fr-FR"/>
        </a:p>
      </dgm:t>
    </dgm:pt>
    <dgm:pt modelId="{ACBA6120-7481-4300-96A5-72DA81BB5668}" type="pres">
      <dgm:prSet presAssocID="{39312FC5-DF71-458A-8C7D-40139D41835B}" presName="LShape" presStyleLbl="alignNode1" presStyleIdx="2" presStyleCnt="3"/>
      <dgm:spPr/>
      <dgm:t>
        <a:bodyPr/>
        <a:lstStyle/>
        <a:p>
          <a:endParaRPr lang="fr-FR"/>
        </a:p>
      </dgm:t>
    </dgm:pt>
    <dgm:pt modelId="{2833426B-BBD4-483A-8CCC-69939D71C014}" type="pres">
      <dgm:prSet presAssocID="{39312FC5-DF71-458A-8C7D-40139D41835B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8D4921-4671-41E0-BC8C-65C70721C1C0}" type="presOf" srcId="{420C9ECB-8F27-4DE9-B41A-8EA447821AC7}" destId="{D8D9F718-5556-4556-951D-A1036B651F54}" srcOrd="0" destOrd="0" presId="urn:microsoft.com/office/officeart/2009/3/layout/StepUpProcess"/>
    <dgm:cxn modelId="{AA856809-4553-4BAC-831A-7CAAB38DA2A5}" type="presOf" srcId="{39312FC5-DF71-458A-8C7D-40139D41835B}" destId="{2833426B-BBD4-483A-8CCC-69939D71C014}" srcOrd="0" destOrd="0" presId="urn:microsoft.com/office/officeart/2009/3/layout/StepUpProcess"/>
    <dgm:cxn modelId="{8AC27090-931A-42D3-8B17-32221C0B39ED}" srcId="{420C9ECB-8F27-4DE9-B41A-8EA447821AC7}" destId="{39312FC5-DF71-458A-8C7D-40139D41835B}" srcOrd="1" destOrd="0" parTransId="{8AEF2471-6430-40F0-8E5E-8905A741211F}" sibTransId="{47363E59-47B9-4995-BF0D-282E8D7AD88C}"/>
    <dgm:cxn modelId="{DDED6270-FBE6-4CEE-A573-F52A03C9B274}" type="presOf" srcId="{CAA20ABD-E8BA-47EB-BC2D-56B35AB01121}" destId="{18D4AE20-7D3F-42D4-848F-441BC0CACD5C}" srcOrd="0" destOrd="0" presId="urn:microsoft.com/office/officeart/2009/3/layout/StepUpProcess"/>
    <dgm:cxn modelId="{3C634906-6A97-417B-8964-523DCC4A579A}" srcId="{420C9ECB-8F27-4DE9-B41A-8EA447821AC7}" destId="{CAA20ABD-E8BA-47EB-BC2D-56B35AB01121}" srcOrd="0" destOrd="0" parTransId="{3AB3CE44-EED1-4765-8F9E-056517087C91}" sibTransId="{6E7B156E-E63D-4778-98AB-1BB081746F23}"/>
    <dgm:cxn modelId="{E4138EC8-DC01-4B50-965B-86AFFDF69175}" type="presParOf" srcId="{D8D9F718-5556-4556-951D-A1036B651F54}" destId="{F1C1C51E-D968-456E-B1B8-14E8845FBA53}" srcOrd="0" destOrd="0" presId="urn:microsoft.com/office/officeart/2009/3/layout/StepUpProcess"/>
    <dgm:cxn modelId="{95F76C91-1A22-4264-B5D8-5438C070233A}" type="presParOf" srcId="{F1C1C51E-D968-456E-B1B8-14E8845FBA53}" destId="{3D3DE8D4-4412-409C-8E62-72A6089A7EC0}" srcOrd="0" destOrd="0" presId="urn:microsoft.com/office/officeart/2009/3/layout/StepUpProcess"/>
    <dgm:cxn modelId="{0ABD96B4-E29C-4126-B250-C3F1D304824C}" type="presParOf" srcId="{F1C1C51E-D968-456E-B1B8-14E8845FBA53}" destId="{18D4AE20-7D3F-42D4-848F-441BC0CACD5C}" srcOrd="1" destOrd="0" presId="urn:microsoft.com/office/officeart/2009/3/layout/StepUpProcess"/>
    <dgm:cxn modelId="{01D93EA6-BC84-4123-A42C-18EA2E488654}" type="presParOf" srcId="{F1C1C51E-D968-456E-B1B8-14E8845FBA53}" destId="{7DD16774-560D-4E36-B7A1-02599F3E7F83}" srcOrd="2" destOrd="0" presId="urn:microsoft.com/office/officeart/2009/3/layout/StepUpProcess"/>
    <dgm:cxn modelId="{B9C08024-8153-49DA-B31C-CF600353BE45}" type="presParOf" srcId="{D8D9F718-5556-4556-951D-A1036B651F54}" destId="{40E1D72A-61A5-482D-8AD7-94F684DED6F6}" srcOrd="1" destOrd="0" presId="urn:microsoft.com/office/officeart/2009/3/layout/StepUpProcess"/>
    <dgm:cxn modelId="{2682D638-08BF-4DE3-9990-A85541DD38CE}" type="presParOf" srcId="{40E1D72A-61A5-482D-8AD7-94F684DED6F6}" destId="{3EF9C0AE-1B5F-4EAB-B108-D436082330B5}" srcOrd="0" destOrd="0" presId="urn:microsoft.com/office/officeart/2009/3/layout/StepUpProcess"/>
    <dgm:cxn modelId="{B7E7E77C-9C67-417B-96B3-0769FEF95334}" type="presParOf" srcId="{D8D9F718-5556-4556-951D-A1036B651F54}" destId="{CB521C08-76DF-443C-933E-CBB8091B8C20}" srcOrd="2" destOrd="0" presId="urn:microsoft.com/office/officeart/2009/3/layout/StepUpProcess"/>
    <dgm:cxn modelId="{93D867AA-56CE-4C4E-BEB1-16F334608B70}" type="presParOf" srcId="{CB521C08-76DF-443C-933E-CBB8091B8C20}" destId="{ACBA6120-7481-4300-96A5-72DA81BB5668}" srcOrd="0" destOrd="0" presId="urn:microsoft.com/office/officeart/2009/3/layout/StepUpProcess"/>
    <dgm:cxn modelId="{1DEB1B80-E0DE-40B5-B6CB-A2961D012893}" type="presParOf" srcId="{CB521C08-76DF-443C-933E-CBB8091B8C20}" destId="{2833426B-BBD4-483A-8CCC-69939D71C01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0C9ECB-8F27-4DE9-B41A-8EA447821AC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AA20ABD-E8BA-47EB-BC2D-56B35AB01121}">
      <dgm:prSet phldrT="[Texte]"/>
      <dgm:spPr/>
      <dgm:t>
        <a:bodyPr/>
        <a:lstStyle/>
        <a:p>
          <a:r>
            <a:rPr lang="fr-FR" b="1" dirty="0" smtClean="0"/>
            <a:t>2014</a:t>
          </a:r>
        </a:p>
        <a:p>
          <a:r>
            <a:rPr lang="fr-FR" b="1" dirty="0" smtClean="0"/>
            <a:t>88,6</a:t>
          </a:r>
          <a:endParaRPr lang="fr-FR" b="1" dirty="0"/>
        </a:p>
      </dgm:t>
    </dgm:pt>
    <dgm:pt modelId="{3AB3CE44-EED1-4765-8F9E-056517087C91}" type="parTrans" cxnId="{3C634906-6A97-417B-8964-523DCC4A579A}">
      <dgm:prSet/>
      <dgm:spPr/>
      <dgm:t>
        <a:bodyPr/>
        <a:lstStyle/>
        <a:p>
          <a:endParaRPr lang="fr-FR"/>
        </a:p>
      </dgm:t>
    </dgm:pt>
    <dgm:pt modelId="{6E7B156E-E63D-4778-98AB-1BB081746F23}" type="sibTrans" cxnId="{3C634906-6A97-417B-8964-523DCC4A579A}">
      <dgm:prSet/>
      <dgm:spPr/>
      <dgm:t>
        <a:bodyPr/>
        <a:lstStyle/>
        <a:p>
          <a:endParaRPr lang="fr-FR"/>
        </a:p>
      </dgm:t>
    </dgm:pt>
    <dgm:pt modelId="{39312FC5-DF71-458A-8C7D-40139D41835B}">
      <dgm:prSet phldrT="[Texte]"/>
      <dgm:spPr/>
      <dgm:t>
        <a:bodyPr/>
        <a:lstStyle/>
        <a:p>
          <a:r>
            <a:rPr lang="fr-FR" b="1" dirty="0" smtClean="0"/>
            <a:t>2015</a:t>
          </a:r>
        </a:p>
        <a:p>
          <a:r>
            <a:rPr lang="fr-FR" b="1" dirty="0" smtClean="0"/>
            <a:t>99,9</a:t>
          </a:r>
        </a:p>
        <a:p>
          <a:endParaRPr lang="fr-FR" dirty="0"/>
        </a:p>
      </dgm:t>
    </dgm:pt>
    <dgm:pt modelId="{8AEF2471-6430-40F0-8E5E-8905A741211F}" type="parTrans" cxnId="{8AC27090-931A-42D3-8B17-32221C0B39ED}">
      <dgm:prSet/>
      <dgm:spPr/>
      <dgm:t>
        <a:bodyPr/>
        <a:lstStyle/>
        <a:p>
          <a:endParaRPr lang="fr-FR"/>
        </a:p>
      </dgm:t>
    </dgm:pt>
    <dgm:pt modelId="{47363E59-47B9-4995-BF0D-282E8D7AD88C}" type="sibTrans" cxnId="{8AC27090-931A-42D3-8B17-32221C0B39ED}">
      <dgm:prSet/>
      <dgm:spPr/>
      <dgm:t>
        <a:bodyPr/>
        <a:lstStyle/>
        <a:p>
          <a:endParaRPr lang="fr-FR"/>
        </a:p>
      </dgm:t>
    </dgm:pt>
    <dgm:pt modelId="{D8D9F718-5556-4556-951D-A1036B651F54}" type="pres">
      <dgm:prSet presAssocID="{420C9ECB-8F27-4DE9-B41A-8EA447821AC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1C1C51E-D968-456E-B1B8-14E8845FBA53}" type="pres">
      <dgm:prSet presAssocID="{CAA20ABD-E8BA-47EB-BC2D-56B35AB01121}" presName="composite" presStyleCnt="0"/>
      <dgm:spPr/>
      <dgm:t>
        <a:bodyPr/>
        <a:lstStyle/>
        <a:p>
          <a:endParaRPr lang="fr-FR"/>
        </a:p>
      </dgm:t>
    </dgm:pt>
    <dgm:pt modelId="{3D3DE8D4-4412-409C-8E62-72A6089A7EC0}" type="pres">
      <dgm:prSet presAssocID="{CAA20ABD-E8BA-47EB-BC2D-56B35AB01121}" presName="LShape" presStyleLbl="alignNode1" presStyleIdx="0" presStyleCnt="3"/>
      <dgm:spPr/>
      <dgm:t>
        <a:bodyPr/>
        <a:lstStyle/>
        <a:p>
          <a:endParaRPr lang="fr-FR"/>
        </a:p>
      </dgm:t>
    </dgm:pt>
    <dgm:pt modelId="{18D4AE20-7D3F-42D4-848F-441BC0CACD5C}" type="pres">
      <dgm:prSet presAssocID="{CAA20ABD-E8BA-47EB-BC2D-56B35AB01121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D16774-560D-4E36-B7A1-02599F3E7F83}" type="pres">
      <dgm:prSet presAssocID="{CAA20ABD-E8BA-47EB-BC2D-56B35AB01121}" presName="Triangle" presStyleLbl="alignNode1" presStyleIdx="1" presStyleCnt="3"/>
      <dgm:spPr/>
      <dgm:t>
        <a:bodyPr/>
        <a:lstStyle/>
        <a:p>
          <a:endParaRPr lang="fr-FR"/>
        </a:p>
      </dgm:t>
    </dgm:pt>
    <dgm:pt modelId="{40E1D72A-61A5-482D-8AD7-94F684DED6F6}" type="pres">
      <dgm:prSet presAssocID="{6E7B156E-E63D-4778-98AB-1BB081746F23}" presName="sibTrans" presStyleCnt="0"/>
      <dgm:spPr/>
      <dgm:t>
        <a:bodyPr/>
        <a:lstStyle/>
        <a:p>
          <a:endParaRPr lang="fr-FR"/>
        </a:p>
      </dgm:t>
    </dgm:pt>
    <dgm:pt modelId="{3EF9C0AE-1B5F-4EAB-B108-D436082330B5}" type="pres">
      <dgm:prSet presAssocID="{6E7B156E-E63D-4778-98AB-1BB081746F23}" presName="space" presStyleCnt="0"/>
      <dgm:spPr/>
      <dgm:t>
        <a:bodyPr/>
        <a:lstStyle/>
        <a:p>
          <a:endParaRPr lang="fr-FR"/>
        </a:p>
      </dgm:t>
    </dgm:pt>
    <dgm:pt modelId="{CB521C08-76DF-443C-933E-CBB8091B8C20}" type="pres">
      <dgm:prSet presAssocID="{39312FC5-DF71-458A-8C7D-40139D41835B}" presName="composite" presStyleCnt="0"/>
      <dgm:spPr/>
      <dgm:t>
        <a:bodyPr/>
        <a:lstStyle/>
        <a:p>
          <a:endParaRPr lang="fr-FR"/>
        </a:p>
      </dgm:t>
    </dgm:pt>
    <dgm:pt modelId="{ACBA6120-7481-4300-96A5-72DA81BB5668}" type="pres">
      <dgm:prSet presAssocID="{39312FC5-DF71-458A-8C7D-40139D41835B}" presName="LShape" presStyleLbl="alignNode1" presStyleIdx="2" presStyleCnt="3"/>
      <dgm:spPr/>
      <dgm:t>
        <a:bodyPr/>
        <a:lstStyle/>
        <a:p>
          <a:endParaRPr lang="fr-FR"/>
        </a:p>
      </dgm:t>
    </dgm:pt>
    <dgm:pt modelId="{2833426B-BBD4-483A-8CCC-69939D71C014}" type="pres">
      <dgm:prSet presAssocID="{39312FC5-DF71-458A-8C7D-40139D41835B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998F95-5D81-41F3-A950-3565BDD26014}" type="presOf" srcId="{CAA20ABD-E8BA-47EB-BC2D-56B35AB01121}" destId="{18D4AE20-7D3F-42D4-848F-441BC0CACD5C}" srcOrd="0" destOrd="0" presId="urn:microsoft.com/office/officeart/2009/3/layout/StepUpProcess"/>
    <dgm:cxn modelId="{6B3D148C-D623-4981-BDC1-B2662BC23537}" type="presOf" srcId="{39312FC5-DF71-458A-8C7D-40139D41835B}" destId="{2833426B-BBD4-483A-8CCC-69939D71C014}" srcOrd="0" destOrd="0" presId="urn:microsoft.com/office/officeart/2009/3/layout/StepUpProcess"/>
    <dgm:cxn modelId="{C6C638DB-20EB-4AD2-A52F-1E25260E8FB0}" type="presOf" srcId="{420C9ECB-8F27-4DE9-B41A-8EA447821AC7}" destId="{D8D9F718-5556-4556-951D-A1036B651F54}" srcOrd="0" destOrd="0" presId="urn:microsoft.com/office/officeart/2009/3/layout/StepUpProcess"/>
    <dgm:cxn modelId="{8AC27090-931A-42D3-8B17-32221C0B39ED}" srcId="{420C9ECB-8F27-4DE9-B41A-8EA447821AC7}" destId="{39312FC5-DF71-458A-8C7D-40139D41835B}" srcOrd="1" destOrd="0" parTransId="{8AEF2471-6430-40F0-8E5E-8905A741211F}" sibTransId="{47363E59-47B9-4995-BF0D-282E8D7AD88C}"/>
    <dgm:cxn modelId="{3C634906-6A97-417B-8964-523DCC4A579A}" srcId="{420C9ECB-8F27-4DE9-B41A-8EA447821AC7}" destId="{CAA20ABD-E8BA-47EB-BC2D-56B35AB01121}" srcOrd="0" destOrd="0" parTransId="{3AB3CE44-EED1-4765-8F9E-056517087C91}" sibTransId="{6E7B156E-E63D-4778-98AB-1BB081746F23}"/>
    <dgm:cxn modelId="{6F0CAF6B-A85F-4C84-84C3-88BE1847581E}" type="presParOf" srcId="{D8D9F718-5556-4556-951D-A1036B651F54}" destId="{F1C1C51E-D968-456E-B1B8-14E8845FBA53}" srcOrd="0" destOrd="0" presId="urn:microsoft.com/office/officeart/2009/3/layout/StepUpProcess"/>
    <dgm:cxn modelId="{43809168-07A1-43F4-AB7F-A865FB3E5A95}" type="presParOf" srcId="{F1C1C51E-D968-456E-B1B8-14E8845FBA53}" destId="{3D3DE8D4-4412-409C-8E62-72A6089A7EC0}" srcOrd="0" destOrd="0" presId="urn:microsoft.com/office/officeart/2009/3/layout/StepUpProcess"/>
    <dgm:cxn modelId="{72932951-3806-458D-BD12-54E42CBEBDB1}" type="presParOf" srcId="{F1C1C51E-D968-456E-B1B8-14E8845FBA53}" destId="{18D4AE20-7D3F-42D4-848F-441BC0CACD5C}" srcOrd="1" destOrd="0" presId="urn:microsoft.com/office/officeart/2009/3/layout/StepUpProcess"/>
    <dgm:cxn modelId="{B20DCDCC-BA91-431A-900B-120E791AF98C}" type="presParOf" srcId="{F1C1C51E-D968-456E-B1B8-14E8845FBA53}" destId="{7DD16774-560D-4E36-B7A1-02599F3E7F83}" srcOrd="2" destOrd="0" presId="urn:microsoft.com/office/officeart/2009/3/layout/StepUpProcess"/>
    <dgm:cxn modelId="{5633A6A6-2B17-48A6-AB0E-BC6370B4F172}" type="presParOf" srcId="{D8D9F718-5556-4556-951D-A1036B651F54}" destId="{40E1D72A-61A5-482D-8AD7-94F684DED6F6}" srcOrd="1" destOrd="0" presId="urn:microsoft.com/office/officeart/2009/3/layout/StepUpProcess"/>
    <dgm:cxn modelId="{BF966F8D-17B9-4FCB-8E22-EECD32D953C6}" type="presParOf" srcId="{40E1D72A-61A5-482D-8AD7-94F684DED6F6}" destId="{3EF9C0AE-1B5F-4EAB-B108-D436082330B5}" srcOrd="0" destOrd="0" presId="urn:microsoft.com/office/officeart/2009/3/layout/StepUpProcess"/>
    <dgm:cxn modelId="{1732DB76-714F-44DC-B56D-8A30C69C92FA}" type="presParOf" srcId="{D8D9F718-5556-4556-951D-A1036B651F54}" destId="{CB521C08-76DF-443C-933E-CBB8091B8C20}" srcOrd="2" destOrd="0" presId="urn:microsoft.com/office/officeart/2009/3/layout/StepUpProcess"/>
    <dgm:cxn modelId="{E566B3CD-AD62-409F-8215-532E919B90A0}" type="presParOf" srcId="{CB521C08-76DF-443C-933E-CBB8091B8C20}" destId="{ACBA6120-7481-4300-96A5-72DA81BB5668}" srcOrd="0" destOrd="0" presId="urn:microsoft.com/office/officeart/2009/3/layout/StepUpProcess"/>
    <dgm:cxn modelId="{85656BEB-F88B-4665-8704-BDEDFC3039B6}" type="presParOf" srcId="{CB521C08-76DF-443C-933E-CBB8091B8C20}" destId="{2833426B-BBD4-483A-8CCC-69939D71C01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3809A3-589A-4465-873C-23F422A501E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E7DAF0D4-891B-4AAC-9F20-B3D68BC0BB9E}">
      <dgm:prSet phldrT="[Texte]"/>
      <dgm:spPr/>
      <dgm:t>
        <a:bodyPr/>
        <a:lstStyle/>
        <a:p>
          <a:r>
            <a:rPr lang="fr-FR" b="1" dirty="0" smtClean="0"/>
            <a:t>2014</a:t>
          </a:r>
        </a:p>
        <a:p>
          <a:r>
            <a:rPr lang="fr-FR" b="1" dirty="0" smtClean="0"/>
            <a:t>-121,27</a:t>
          </a:r>
          <a:endParaRPr lang="fr-FR" b="1" dirty="0"/>
        </a:p>
      </dgm:t>
    </dgm:pt>
    <dgm:pt modelId="{0DB3992E-8A36-4EE4-81B9-C47B4AAA38DB}" type="parTrans" cxnId="{5F78C348-307B-4E02-80BB-080EC295A876}">
      <dgm:prSet/>
      <dgm:spPr/>
      <dgm:t>
        <a:bodyPr/>
        <a:lstStyle/>
        <a:p>
          <a:endParaRPr lang="fr-FR"/>
        </a:p>
      </dgm:t>
    </dgm:pt>
    <dgm:pt modelId="{9EBE9639-269C-43EB-8361-08905EEF5FB7}" type="sibTrans" cxnId="{5F78C348-307B-4E02-80BB-080EC295A876}">
      <dgm:prSet/>
      <dgm:spPr/>
      <dgm:t>
        <a:bodyPr/>
        <a:lstStyle/>
        <a:p>
          <a:endParaRPr lang="fr-FR"/>
        </a:p>
      </dgm:t>
    </dgm:pt>
    <dgm:pt modelId="{F4CCDCDB-F5C1-4A03-A75C-DC748EB7AF72}">
      <dgm:prSet phldrT="[Texte]"/>
      <dgm:spPr/>
      <dgm:t>
        <a:bodyPr/>
        <a:lstStyle/>
        <a:p>
          <a:r>
            <a:rPr lang="fr-FR" b="1" dirty="0" smtClean="0"/>
            <a:t>2015</a:t>
          </a:r>
        </a:p>
        <a:p>
          <a:r>
            <a:rPr lang="fr-FR" b="1" dirty="0" smtClean="0"/>
            <a:t>-126,04</a:t>
          </a:r>
          <a:endParaRPr lang="fr-FR" b="1" dirty="0"/>
        </a:p>
      </dgm:t>
    </dgm:pt>
    <dgm:pt modelId="{FBBCB485-1F88-42C8-8856-C5A2D19DE7BA}" type="parTrans" cxnId="{9F5DFE7C-BC4E-44C9-8A89-ECA4314A0CD7}">
      <dgm:prSet/>
      <dgm:spPr/>
      <dgm:t>
        <a:bodyPr/>
        <a:lstStyle/>
        <a:p>
          <a:endParaRPr lang="fr-FR"/>
        </a:p>
      </dgm:t>
    </dgm:pt>
    <dgm:pt modelId="{BC74C7E5-AA07-4283-A104-60EA24E0084B}" type="sibTrans" cxnId="{9F5DFE7C-BC4E-44C9-8A89-ECA4314A0CD7}">
      <dgm:prSet/>
      <dgm:spPr/>
      <dgm:t>
        <a:bodyPr/>
        <a:lstStyle/>
        <a:p>
          <a:endParaRPr lang="fr-FR"/>
        </a:p>
      </dgm:t>
    </dgm:pt>
    <dgm:pt modelId="{FB06A4C2-1731-4412-9AE1-CF6BBDF426E4}" type="pres">
      <dgm:prSet presAssocID="{B83809A3-589A-4465-873C-23F422A501E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66B28D3-EFFE-4590-9818-3D8D6F78D8C2}" type="pres">
      <dgm:prSet presAssocID="{E7DAF0D4-891B-4AAC-9F20-B3D68BC0BB9E}" presName="composite" presStyleCnt="0"/>
      <dgm:spPr/>
    </dgm:pt>
    <dgm:pt modelId="{47F260BA-AAEC-4161-BF90-D2D988762E34}" type="pres">
      <dgm:prSet presAssocID="{E7DAF0D4-891B-4AAC-9F20-B3D68BC0BB9E}" presName="bentUpArrow1" presStyleLbl="alignImgPlace1" presStyleIdx="0" presStyleCnt="1"/>
      <dgm:spPr/>
    </dgm:pt>
    <dgm:pt modelId="{08F29AAC-5846-46A4-9AB6-F16B96B9D6AF}" type="pres">
      <dgm:prSet presAssocID="{E7DAF0D4-891B-4AAC-9F20-B3D68BC0BB9E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F526DD-C7E6-4B8A-9D69-9C8BECA70E36}" type="pres">
      <dgm:prSet presAssocID="{E7DAF0D4-891B-4AAC-9F20-B3D68BC0BB9E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57252892-FED9-483E-B8A6-398C3AE5785A}" type="pres">
      <dgm:prSet presAssocID="{9EBE9639-269C-43EB-8361-08905EEF5FB7}" presName="sibTrans" presStyleCnt="0"/>
      <dgm:spPr/>
    </dgm:pt>
    <dgm:pt modelId="{A553E9C5-BAF9-4C8C-80EE-4A31E35C5CD9}" type="pres">
      <dgm:prSet presAssocID="{F4CCDCDB-F5C1-4A03-A75C-DC748EB7AF72}" presName="composite" presStyleCnt="0"/>
      <dgm:spPr/>
    </dgm:pt>
    <dgm:pt modelId="{46B84574-F650-47D8-95D0-8FE8C12C2E52}" type="pres">
      <dgm:prSet presAssocID="{F4CCDCDB-F5C1-4A03-A75C-DC748EB7AF72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F78C348-307B-4E02-80BB-080EC295A876}" srcId="{B83809A3-589A-4465-873C-23F422A501E7}" destId="{E7DAF0D4-891B-4AAC-9F20-B3D68BC0BB9E}" srcOrd="0" destOrd="0" parTransId="{0DB3992E-8A36-4EE4-81B9-C47B4AAA38DB}" sibTransId="{9EBE9639-269C-43EB-8361-08905EEF5FB7}"/>
    <dgm:cxn modelId="{24E374E5-8B3C-4CA9-941D-8A3BB257AEEF}" type="presOf" srcId="{F4CCDCDB-F5C1-4A03-A75C-DC748EB7AF72}" destId="{46B84574-F650-47D8-95D0-8FE8C12C2E52}" srcOrd="0" destOrd="0" presId="urn:microsoft.com/office/officeart/2005/8/layout/StepDownProcess"/>
    <dgm:cxn modelId="{9F5DFE7C-BC4E-44C9-8A89-ECA4314A0CD7}" srcId="{B83809A3-589A-4465-873C-23F422A501E7}" destId="{F4CCDCDB-F5C1-4A03-A75C-DC748EB7AF72}" srcOrd="1" destOrd="0" parTransId="{FBBCB485-1F88-42C8-8856-C5A2D19DE7BA}" sibTransId="{BC74C7E5-AA07-4283-A104-60EA24E0084B}"/>
    <dgm:cxn modelId="{9D6E80AE-8111-4745-B146-9F80C6C558C3}" type="presOf" srcId="{E7DAF0D4-891B-4AAC-9F20-B3D68BC0BB9E}" destId="{08F29AAC-5846-46A4-9AB6-F16B96B9D6AF}" srcOrd="0" destOrd="0" presId="urn:microsoft.com/office/officeart/2005/8/layout/StepDownProcess"/>
    <dgm:cxn modelId="{D2283102-1E22-43D8-A437-D86AFE1127B8}" type="presOf" srcId="{B83809A3-589A-4465-873C-23F422A501E7}" destId="{FB06A4C2-1731-4412-9AE1-CF6BBDF426E4}" srcOrd="0" destOrd="0" presId="urn:microsoft.com/office/officeart/2005/8/layout/StepDownProcess"/>
    <dgm:cxn modelId="{5C9C33AF-10E9-4EC6-B32D-746850647B75}" type="presParOf" srcId="{FB06A4C2-1731-4412-9AE1-CF6BBDF426E4}" destId="{B66B28D3-EFFE-4590-9818-3D8D6F78D8C2}" srcOrd="0" destOrd="0" presId="urn:microsoft.com/office/officeart/2005/8/layout/StepDownProcess"/>
    <dgm:cxn modelId="{6792BF2D-166F-436C-BCF3-F71C53BA4B30}" type="presParOf" srcId="{B66B28D3-EFFE-4590-9818-3D8D6F78D8C2}" destId="{47F260BA-AAEC-4161-BF90-D2D988762E34}" srcOrd="0" destOrd="0" presId="urn:microsoft.com/office/officeart/2005/8/layout/StepDownProcess"/>
    <dgm:cxn modelId="{6AF959B9-EDCA-4271-B8D6-2979F6712CEA}" type="presParOf" srcId="{B66B28D3-EFFE-4590-9818-3D8D6F78D8C2}" destId="{08F29AAC-5846-46A4-9AB6-F16B96B9D6AF}" srcOrd="1" destOrd="0" presId="urn:microsoft.com/office/officeart/2005/8/layout/StepDownProcess"/>
    <dgm:cxn modelId="{6030C263-2F0D-4E83-BB15-8B167D2BCD0C}" type="presParOf" srcId="{B66B28D3-EFFE-4590-9818-3D8D6F78D8C2}" destId="{C4F526DD-C7E6-4B8A-9D69-9C8BECA70E36}" srcOrd="2" destOrd="0" presId="urn:microsoft.com/office/officeart/2005/8/layout/StepDownProcess"/>
    <dgm:cxn modelId="{8F0C1F9E-38AF-48B3-A1F4-E4164EA988A3}" type="presParOf" srcId="{FB06A4C2-1731-4412-9AE1-CF6BBDF426E4}" destId="{57252892-FED9-483E-B8A6-398C3AE5785A}" srcOrd="1" destOrd="0" presId="urn:microsoft.com/office/officeart/2005/8/layout/StepDownProcess"/>
    <dgm:cxn modelId="{155996CE-8B6C-4923-92BB-BE23CBCAF9A7}" type="presParOf" srcId="{FB06A4C2-1731-4412-9AE1-CF6BBDF426E4}" destId="{A553E9C5-BAF9-4C8C-80EE-4A31E35C5CD9}" srcOrd="2" destOrd="0" presId="urn:microsoft.com/office/officeart/2005/8/layout/StepDownProcess"/>
    <dgm:cxn modelId="{010DFAB3-F8F2-4B0B-86F8-116FF7FBC161}" type="presParOf" srcId="{A553E9C5-BAF9-4C8C-80EE-4A31E35C5CD9}" destId="{46B84574-F650-47D8-95D0-8FE8C12C2E5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CCB315-7C2D-47C5-9958-CA39A9BD8540}" type="doc">
      <dgm:prSet loTypeId="urn:microsoft.com/office/officeart/2009/3/layout/IncreasingArrows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8B2DEC-F7B9-43B8-94EA-9A64D2D00B9F}">
      <dgm:prSet phldrT="[Texte]" custT="1"/>
      <dgm:spPr/>
      <dgm:t>
        <a:bodyPr/>
        <a:lstStyle/>
        <a:p>
          <a:r>
            <a:rPr lang="fr-FR" sz="1400" dirty="0" smtClean="0">
              <a:solidFill>
                <a:schemeClr val="tx1"/>
              </a:solidFill>
            </a:rPr>
            <a:t>+ 70% de l’économie est informelle</a:t>
          </a:r>
          <a:endParaRPr lang="fr-FR" sz="1400" dirty="0">
            <a:solidFill>
              <a:schemeClr val="tx1"/>
            </a:solidFill>
          </a:endParaRPr>
        </a:p>
      </dgm:t>
    </dgm:pt>
    <dgm:pt modelId="{4FC82A3E-B17F-470E-88BB-3B97E076A776}" type="parTrans" cxnId="{EFFDACA8-9474-436D-9016-2DB0DD99BBB7}">
      <dgm:prSet/>
      <dgm:spPr/>
      <dgm:t>
        <a:bodyPr/>
        <a:lstStyle/>
        <a:p>
          <a:endParaRPr lang="fr-FR"/>
        </a:p>
      </dgm:t>
    </dgm:pt>
    <dgm:pt modelId="{D87217EB-9B5A-4B1A-966E-F1C049967503}" type="sibTrans" cxnId="{EFFDACA8-9474-436D-9016-2DB0DD99BBB7}">
      <dgm:prSet/>
      <dgm:spPr/>
      <dgm:t>
        <a:bodyPr/>
        <a:lstStyle/>
        <a:p>
          <a:endParaRPr lang="fr-FR"/>
        </a:p>
      </dgm:t>
    </dgm:pt>
    <dgm:pt modelId="{A7843F62-7E9C-4EA7-9263-F4498793BF55}">
      <dgm:prSet phldrT="[Texte]" custT="1"/>
      <dgm:spPr/>
      <dgm:t>
        <a:bodyPr/>
        <a:lstStyle/>
        <a:p>
          <a:pPr algn="ctr"/>
          <a:r>
            <a:rPr lang="fr-FR" sz="2000" dirty="0" smtClean="0">
              <a:latin typeface="Californian FB" pitchFamily="18" charset="0"/>
            </a:rPr>
            <a:t>Davantage formaliser  l’économie</a:t>
          </a:r>
          <a:endParaRPr lang="fr-FR" sz="2000" dirty="0">
            <a:latin typeface="Californian FB" pitchFamily="18" charset="0"/>
          </a:endParaRPr>
        </a:p>
      </dgm:t>
    </dgm:pt>
    <dgm:pt modelId="{5432D09C-83F1-45D4-9BBB-B63196F7F59E}" type="parTrans" cxnId="{54124B7B-E696-40CF-9F5B-89E0F5BA2F5F}">
      <dgm:prSet/>
      <dgm:spPr/>
      <dgm:t>
        <a:bodyPr/>
        <a:lstStyle/>
        <a:p>
          <a:endParaRPr lang="fr-FR"/>
        </a:p>
      </dgm:t>
    </dgm:pt>
    <dgm:pt modelId="{479BF73D-EB1C-4C38-8352-760EFA1E2545}" type="sibTrans" cxnId="{54124B7B-E696-40CF-9F5B-89E0F5BA2F5F}">
      <dgm:prSet/>
      <dgm:spPr/>
      <dgm:t>
        <a:bodyPr/>
        <a:lstStyle/>
        <a:p>
          <a:endParaRPr lang="fr-FR"/>
        </a:p>
      </dgm:t>
    </dgm:pt>
    <dgm:pt modelId="{36EAD07F-E257-4DC9-A42A-CF84B50AB040}">
      <dgm:prSet phldrT="[Texte]" custT="1"/>
      <dgm:spPr/>
      <dgm:t>
        <a:bodyPr/>
        <a:lstStyle/>
        <a:p>
          <a:r>
            <a:rPr lang="fr-FR" sz="1400" dirty="0" smtClean="0">
              <a:solidFill>
                <a:schemeClr val="tx1"/>
              </a:solidFill>
            </a:rPr>
            <a:t>+ de sources de recette</a:t>
          </a:r>
          <a:endParaRPr lang="fr-FR" sz="1400" dirty="0">
            <a:solidFill>
              <a:schemeClr val="tx1"/>
            </a:solidFill>
          </a:endParaRPr>
        </a:p>
      </dgm:t>
    </dgm:pt>
    <dgm:pt modelId="{2EB85AD3-962A-4EB2-8F52-F91705AE0C41}" type="parTrans" cxnId="{2AD87825-65E4-4D0B-9990-9C95B553DF84}">
      <dgm:prSet/>
      <dgm:spPr/>
      <dgm:t>
        <a:bodyPr/>
        <a:lstStyle/>
        <a:p>
          <a:endParaRPr lang="fr-FR"/>
        </a:p>
      </dgm:t>
    </dgm:pt>
    <dgm:pt modelId="{2E63C53F-0A4A-4C3C-997F-6CF0426CC10C}" type="sibTrans" cxnId="{2AD87825-65E4-4D0B-9990-9C95B553DF84}">
      <dgm:prSet/>
      <dgm:spPr/>
      <dgm:t>
        <a:bodyPr/>
        <a:lstStyle/>
        <a:p>
          <a:endParaRPr lang="fr-FR"/>
        </a:p>
      </dgm:t>
    </dgm:pt>
    <dgm:pt modelId="{7E8515E5-539B-4835-8A80-CFA682D025DC}">
      <dgm:prSet phldrT="[Texte]" custT="1"/>
      <dgm:spPr/>
      <dgm:t>
        <a:bodyPr/>
        <a:lstStyle/>
        <a:p>
          <a:pPr algn="ctr"/>
          <a:r>
            <a:rPr lang="fr-FR" sz="2000" dirty="0" smtClean="0">
              <a:latin typeface="Californian FB" pitchFamily="18" charset="0"/>
            </a:rPr>
            <a:t>Élargir l’</a:t>
          </a:r>
          <a:r>
            <a:rPr lang="fr-FR" sz="2000" dirty="0" err="1" smtClean="0">
              <a:latin typeface="Californian FB" pitchFamily="18" charset="0"/>
            </a:rPr>
            <a:t>assiète</a:t>
          </a:r>
          <a:r>
            <a:rPr lang="fr-FR" sz="2000" dirty="0" smtClean="0">
              <a:latin typeface="Californian FB" pitchFamily="18" charset="0"/>
            </a:rPr>
            <a:t> fiscale</a:t>
          </a:r>
          <a:endParaRPr lang="fr-FR" sz="2000" dirty="0">
            <a:latin typeface="Californian FB" pitchFamily="18" charset="0"/>
          </a:endParaRPr>
        </a:p>
      </dgm:t>
    </dgm:pt>
    <dgm:pt modelId="{D05A4EBC-3CD0-43A9-8C28-803BCD0677EB}" type="parTrans" cxnId="{2157C0D8-DEEC-48B0-8CFB-78DCABD8DEBB}">
      <dgm:prSet/>
      <dgm:spPr/>
      <dgm:t>
        <a:bodyPr/>
        <a:lstStyle/>
        <a:p>
          <a:endParaRPr lang="fr-FR"/>
        </a:p>
      </dgm:t>
    </dgm:pt>
    <dgm:pt modelId="{698B1684-2ED6-4F4E-B7FA-DD288F7DD4C0}" type="sibTrans" cxnId="{2157C0D8-DEEC-48B0-8CFB-78DCABD8DEBB}">
      <dgm:prSet/>
      <dgm:spPr/>
      <dgm:t>
        <a:bodyPr/>
        <a:lstStyle/>
        <a:p>
          <a:endParaRPr lang="fr-FR"/>
        </a:p>
      </dgm:t>
    </dgm:pt>
    <dgm:pt modelId="{CFA706F1-F1C0-4F82-8CB6-857F74483E85}">
      <dgm:prSet phldrT="[Texte]" custT="1"/>
      <dgm:spPr/>
      <dgm:t>
        <a:bodyPr/>
        <a:lstStyle/>
        <a:p>
          <a:r>
            <a:rPr lang="fr-FR" sz="1400" dirty="0" smtClean="0">
              <a:solidFill>
                <a:schemeClr val="tx1"/>
              </a:solidFill>
            </a:rPr>
            <a:t>Etre compétitif dans la zone UEMOA</a:t>
          </a:r>
          <a:endParaRPr lang="fr-FR" sz="1400" dirty="0">
            <a:solidFill>
              <a:schemeClr val="tx1"/>
            </a:solidFill>
          </a:endParaRPr>
        </a:p>
      </dgm:t>
    </dgm:pt>
    <dgm:pt modelId="{7B613333-E7B9-4E30-A973-94BC00F0AB9C}" type="parTrans" cxnId="{A3DB1949-673E-46A3-965B-AFAF9090F855}">
      <dgm:prSet/>
      <dgm:spPr/>
      <dgm:t>
        <a:bodyPr/>
        <a:lstStyle/>
        <a:p>
          <a:endParaRPr lang="fr-FR"/>
        </a:p>
      </dgm:t>
    </dgm:pt>
    <dgm:pt modelId="{D8492181-875F-4A19-950E-0C5DECB3A3C3}" type="sibTrans" cxnId="{A3DB1949-673E-46A3-965B-AFAF9090F855}">
      <dgm:prSet/>
      <dgm:spPr/>
      <dgm:t>
        <a:bodyPr/>
        <a:lstStyle/>
        <a:p>
          <a:endParaRPr lang="fr-FR"/>
        </a:p>
      </dgm:t>
    </dgm:pt>
    <dgm:pt modelId="{BC8069D3-B709-450E-BBED-D56828C88A36}">
      <dgm:prSet phldrT="[Texte]" custT="1"/>
      <dgm:spPr/>
      <dgm:t>
        <a:bodyPr/>
        <a:lstStyle/>
        <a:p>
          <a:pPr algn="ctr"/>
          <a:r>
            <a:rPr lang="fr-FR" sz="2000" dirty="0" smtClean="0">
              <a:latin typeface="Californian FB" pitchFamily="18" charset="0"/>
            </a:rPr>
            <a:t>Pratique d’un dumping fiscale</a:t>
          </a:r>
          <a:endParaRPr lang="fr-FR" sz="2000" dirty="0">
            <a:latin typeface="Californian FB" pitchFamily="18" charset="0"/>
          </a:endParaRPr>
        </a:p>
      </dgm:t>
    </dgm:pt>
    <dgm:pt modelId="{EA5E97C7-5899-45F2-A03E-90F853756649}" type="parTrans" cxnId="{002EF48B-9FE9-4FC9-BBB0-09831BB95C5A}">
      <dgm:prSet/>
      <dgm:spPr/>
      <dgm:t>
        <a:bodyPr/>
        <a:lstStyle/>
        <a:p>
          <a:endParaRPr lang="fr-FR"/>
        </a:p>
      </dgm:t>
    </dgm:pt>
    <dgm:pt modelId="{DEE4CC60-A634-4274-BE2A-EDE9DFE42AFE}" type="sibTrans" cxnId="{002EF48B-9FE9-4FC9-BBB0-09831BB95C5A}">
      <dgm:prSet/>
      <dgm:spPr/>
      <dgm:t>
        <a:bodyPr/>
        <a:lstStyle/>
        <a:p>
          <a:endParaRPr lang="fr-FR"/>
        </a:p>
      </dgm:t>
    </dgm:pt>
    <dgm:pt modelId="{FEC56EF2-5990-440D-908C-C6C16AEA38AF}" type="pres">
      <dgm:prSet presAssocID="{7ECCB315-7C2D-47C5-9958-CA39A9BD854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52FE4853-7C48-4150-B416-EDDCC907FD12}" type="pres">
      <dgm:prSet presAssocID="{388B2DEC-F7B9-43B8-94EA-9A64D2D00B9F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AB4EE2-57DD-4040-A925-45F39DD6BD2B}" type="pres">
      <dgm:prSet presAssocID="{388B2DEC-F7B9-43B8-94EA-9A64D2D00B9F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7F76DC-6D75-433B-9A5C-37703409431D}" type="pres">
      <dgm:prSet presAssocID="{36EAD07F-E257-4DC9-A42A-CF84B50AB040}" presName="parentText2" presStyleLbl="node1" presStyleIdx="1" presStyleCnt="3" custScaleY="13815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2F2CF6C-8275-4280-924A-97C6E1CD2865}" type="pres">
      <dgm:prSet presAssocID="{36EAD07F-E257-4DC9-A42A-CF84B50AB040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C1F25E-5FD7-4276-9925-F2D334A9594B}" type="pres">
      <dgm:prSet presAssocID="{CFA706F1-F1C0-4F82-8CB6-857F74483E85}" presName="parentText3" presStyleLbl="node1" presStyleIdx="2" presStyleCnt="3" custScaleY="12887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5F6627-5FD6-474A-B5BC-BBDB4B950D74}" type="pres">
      <dgm:prSet presAssocID="{CFA706F1-F1C0-4F82-8CB6-857F74483E8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6AB5C01-0FE3-4AFB-A1D2-6B12F947C775}" type="presOf" srcId="{CFA706F1-F1C0-4F82-8CB6-857F74483E85}" destId="{8BC1F25E-5FD7-4276-9925-F2D334A9594B}" srcOrd="0" destOrd="0" presId="urn:microsoft.com/office/officeart/2009/3/layout/IncreasingArrowsProcess"/>
    <dgm:cxn modelId="{39EF0099-5783-498B-ADE6-BE90D209EFC4}" type="presOf" srcId="{7E8515E5-539B-4835-8A80-CFA682D025DC}" destId="{F2F2CF6C-8275-4280-924A-97C6E1CD2865}" srcOrd="0" destOrd="0" presId="urn:microsoft.com/office/officeart/2009/3/layout/IncreasingArrowsProcess"/>
    <dgm:cxn modelId="{2AD87825-65E4-4D0B-9990-9C95B553DF84}" srcId="{7ECCB315-7C2D-47C5-9958-CA39A9BD8540}" destId="{36EAD07F-E257-4DC9-A42A-CF84B50AB040}" srcOrd="1" destOrd="0" parTransId="{2EB85AD3-962A-4EB2-8F52-F91705AE0C41}" sibTransId="{2E63C53F-0A4A-4C3C-997F-6CF0426CC10C}"/>
    <dgm:cxn modelId="{2157C0D8-DEEC-48B0-8CFB-78DCABD8DEBB}" srcId="{36EAD07F-E257-4DC9-A42A-CF84B50AB040}" destId="{7E8515E5-539B-4835-8A80-CFA682D025DC}" srcOrd="0" destOrd="0" parTransId="{D05A4EBC-3CD0-43A9-8C28-803BCD0677EB}" sibTransId="{698B1684-2ED6-4F4E-B7FA-DD288F7DD4C0}"/>
    <dgm:cxn modelId="{EFFDACA8-9474-436D-9016-2DB0DD99BBB7}" srcId="{7ECCB315-7C2D-47C5-9958-CA39A9BD8540}" destId="{388B2DEC-F7B9-43B8-94EA-9A64D2D00B9F}" srcOrd="0" destOrd="0" parTransId="{4FC82A3E-B17F-470E-88BB-3B97E076A776}" sibTransId="{D87217EB-9B5A-4B1A-966E-F1C049967503}"/>
    <dgm:cxn modelId="{70B65CB1-5143-4A7C-A5DE-AF18079298F7}" type="presOf" srcId="{388B2DEC-F7B9-43B8-94EA-9A64D2D00B9F}" destId="{52FE4853-7C48-4150-B416-EDDCC907FD12}" srcOrd="0" destOrd="0" presId="urn:microsoft.com/office/officeart/2009/3/layout/IncreasingArrowsProcess"/>
    <dgm:cxn modelId="{B8D5427F-8421-49DD-A055-2F96852BEFF3}" type="presOf" srcId="{A7843F62-7E9C-4EA7-9263-F4498793BF55}" destId="{BCAB4EE2-57DD-4040-A925-45F39DD6BD2B}" srcOrd="0" destOrd="0" presId="urn:microsoft.com/office/officeart/2009/3/layout/IncreasingArrowsProcess"/>
    <dgm:cxn modelId="{738D0554-0CA8-4524-8EFC-31B171CC5253}" type="presOf" srcId="{7ECCB315-7C2D-47C5-9958-CA39A9BD8540}" destId="{FEC56EF2-5990-440D-908C-C6C16AEA38AF}" srcOrd="0" destOrd="0" presId="urn:microsoft.com/office/officeart/2009/3/layout/IncreasingArrowsProcess"/>
    <dgm:cxn modelId="{A3DB1949-673E-46A3-965B-AFAF9090F855}" srcId="{7ECCB315-7C2D-47C5-9958-CA39A9BD8540}" destId="{CFA706F1-F1C0-4F82-8CB6-857F74483E85}" srcOrd="2" destOrd="0" parTransId="{7B613333-E7B9-4E30-A973-94BC00F0AB9C}" sibTransId="{D8492181-875F-4A19-950E-0C5DECB3A3C3}"/>
    <dgm:cxn modelId="{A7FAD051-2EA3-4E78-846D-D77154434BA9}" type="presOf" srcId="{36EAD07F-E257-4DC9-A42A-CF84B50AB040}" destId="{387F76DC-6D75-433B-9A5C-37703409431D}" srcOrd="0" destOrd="0" presId="urn:microsoft.com/office/officeart/2009/3/layout/IncreasingArrowsProcess"/>
    <dgm:cxn modelId="{54124B7B-E696-40CF-9F5B-89E0F5BA2F5F}" srcId="{388B2DEC-F7B9-43B8-94EA-9A64D2D00B9F}" destId="{A7843F62-7E9C-4EA7-9263-F4498793BF55}" srcOrd="0" destOrd="0" parTransId="{5432D09C-83F1-45D4-9BBB-B63196F7F59E}" sibTransId="{479BF73D-EB1C-4C38-8352-760EFA1E2545}"/>
    <dgm:cxn modelId="{596FE785-3F64-4214-9956-1DC8CD734DC2}" type="presOf" srcId="{BC8069D3-B709-450E-BBED-D56828C88A36}" destId="{445F6627-5FD6-474A-B5BC-BBDB4B950D74}" srcOrd="0" destOrd="0" presId="urn:microsoft.com/office/officeart/2009/3/layout/IncreasingArrowsProcess"/>
    <dgm:cxn modelId="{002EF48B-9FE9-4FC9-BBB0-09831BB95C5A}" srcId="{CFA706F1-F1C0-4F82-8CB6-857F74483E85}" destId="{BC8069D3-B709-450E-BBED-D56828C88A36}" srcOrd="0" destOrd="0" parTransId="{EA5E97C7-5899-45F2-A03E-90F853756649}" sibTransId="{DEE4CC60-A634-4274-BE2A-EDE9DFE42AFE}"/>
    <dgm:cxn modelId="{2F961B61-7182-4225-B0D5-03A3E43331EE}" type="presParOf" srcId="{FEC56EF2-5990-440D-908C-C6C16AEA38AF}" destId="{52FE4853-7C48-4150-B416-EDDCC907FD12}" srcOrd="0" destOrd="0" presId="urn:microsoft.com/office/officeart/2009/3/layout/IncreasingArrowsProcess"/>
    <dgm:cxn modelId="{E0C5F168-06E4-4F29-9BA8-27F819F91318}" type="presParOf" srcId="{FEC56EF2-5990-440D-908C-C6C16AEA38AF}" destId="{BCAB4EE2-57DD-4040-A925-45F39DD6BD2B}" srcOrd="1" destOrd="0" presId="urn:microsoft.com/office/officeart/2009/3/layout/IncreasingArrowsProcess"/>
    <dgm:cxn modelId="{E74FEF76-0072-47A8-AAB4-803D1BF4767E}" type="presParOf" srcId="{FEC56EF2-5990-440D-908C-C6C16AEA38AF}" destId="{387F76DC-6D75-433B-9A5C-37703409431D}" srcOrd="2" destOrd="0" presId="urn:microsoft.com/office/officeart/2009/3/layout/IncreasingArrowsProcess"/>
    <dgm:cxn modelId="{72D3C043-8038-483D-8079-32C1A0C5FD7E}" type="presParOf" srcId="{FEC56EF2-5990-440D-908C-C6C16AEA38AF}" destId="{F2F2CF6C-8275-4280-924A-97C6E1CD2865}" srcOrd="3" destOrd="0" presId="urn:microsoft.com/office/officeart/2009/3/layout/IncreasingArrowsProcess"/>
    <dgm:cxn modelId="{9BD343C5-6A58-440B-9402-A92F086DF887}" type="presParOf" srcId="{FEC56EF2-5990-440D-908C-C6C16AEA38AF}" destId="{8BC1F25E-5FD7-4276-9925-F2D334A9594B}" srcOrd="4" destOrd="0" presId="urn:microsoft.com/office/officeart/2009/3/layout/IncreasingArrowsProcess"/>
    <dgm:cxn modelId="{33B16094-C7E8-4BD0-8070-129488264780}" type="presParOf" srcId="{FEC56EF2-5990-440D-908C-C6C16AEA38AF}" destId="{445F6627-5FD6-474A-B5BC-BBDB4B950D7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68DCE-FE06-4A4F-B398-0FE2B318731D}">
      <dsp:nvSpPr>
        <dsp:cNvPr id="0" name=""/>
        <dsp:cNvSpPr/>
      </dsp:nvSpPr>
      <dsp:spPr>
        <a:xfrm rot="5400000">
          <a:off x="201882" y="597700"/>
          <a:ext cx="605925" cy="100824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7F23B-D7DE-462E-8C08-AED7F8F00514}">
      <dsp:nvSpPr>
        <dsp:cNvPr id="0" name=""/>
        <dsp:cNvSpPr/>
      </dsp:nvSpPr>
      <dsp:spPr>
        <a:xfrm>
          <a:off x="100738" y="898948"/>
          <a:ext cx="910250" cy="797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alifornian FB" pitchFamily="18" charset="0"/>
            </a:rPr>
            <a:t>1 740,4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alifornian FB" pitchFamily="18" charset="0"/>
            </a:rPr>
            <a:t>(2011)</a:t>
          </a:r>
          <a:endParaRPr lang="fr-FR" sz="1200" kern="1200" dirty="0">
            <a:latin typeface="Californian FB" pitchFamily="18" charset="0"/>
          </a:endParaRPr>
        </a:p>
      </dsp:txBody>
      <dsp:txXfrm>
        <a:off x="100738" y="898948"/>
        <a:ext cx="910250" cy="797888"/>
      </dsp:txXfrm>
    </dsp:sp>
    <dsp:sp modelId="{BC2A1EA4-566D-4CE0-90C1-0BB727BF679B}">
      <dsp:nvSpPr>
        <dsp:cNvPr id="0" name=""/>
        <dsp:cNvSpPr/>
      </dsp:nvSpPr>
      <dsp:spPr>
        <a:xfrm>
          <a:off x="839243" y="523471"/>
          <a:ext cx="171745" cy="171745"/>
        </a:xfrm>
        <a:prstGeom prst="triangle">
          <a:avLst>
            <a:gd name="adj" fmla="val 100000"/>
          </a:avLst>
        </a:prstGeom>
        <a:solidFill>
          <a:schemeClr val="accent3">
            <a:hueOff val="1800000"/>
            <a:satOff val="25000"/>
            <a:lumOff val="-22941"/>
            <a:alphaOff val="0"/>
          </a:schemeClr>
        </a:solidFill>
        <a:ln w="25400" cap="flat" cmpd="sng" algn="ctr">
          <a:solidFill>
            <a:schemeClr val="accent3">
              <a:hueOff val="1800000"/>
              <a:satOff val="25000"/>
              <a:lumOff val="-2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7CDA5-FFAD-4BE8-9DD7-AC16A9456B25}">
      <dsp:nvSpPr>
        <dsp:cNvPr id="0" name=""/>
        <dsp:cNvSpPr/>
      </dsp:nvSpPr>
      <dsp:spPr>
        <a:xfrm rot="5400000">
          <a:off x="1316206" y="321959"/>
          <a:ext cx="605925" cy="100824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3600000"/>
            <a:satOff val="50000"/>
            <a:lumOff val="-45882"/>
            <a:alphaOff val="0"/>
          </a:schemeClr>
        </a:solidFill>
        <a:ln w="25400" cap="flat" cmpd="sng" algn="ctr">
          <a:solidFill>
            <a:schemeClr val="accent3">
              <a:hueOff val="3600000"/>
              <a:satOff val="50000"/>
              <a:lumOff val="-4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3E751-AB50-43DE-BE21-A0CDA6EF0E8C}">
      <dsp:nvSpPr>
        <dsp:cNvPr id="0" name=""/>
        <dsp:cNvSpPr/>
      </dsp:nvSpPr>
      <dsp:spPr>
        <a:xfrm>
          <a:off x="1215062" y="623207"/>
          <a:ext cx="910250" cy="797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alifornian FB" pitchFamily="18" charset="0"/>
            </a:rPr>
            <a:t>1 989,9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alifornian FB" pitchFamily="18" charset="0"/>
            </a:rPr>
            <a:t>(2012)</a:t>
          </a:r>
          <a:endParaRPr lang="fr-FR" sz="1200" kern="1200" dirty="0">
            <a:latin typeface="Californian FB" pitchFamily="18" charset="0"/>
          </a:endParaRPr>
        </a:p>
      </dsp:txBody>
      <dsp:txXfrm>
        <a:off x="1215062" y="623207"/>
        <a:ext cx="910250" cy="797888"/>
      </dsp:txXfrm>
    </dsp:sp>
    <dsp:sp modelId="{AE0119BE-2A5F-4269-A410-533ADAD8CE40}">
      <dsp:nvSpPr>
        <dsp:cNvPr id="0" name=""/>
        <dsp:cNvSpPr/>
      </dsp:nvSpPr>
      <dsp:spPr>
        <a:xfrm>
          <a:off x="1953568" y="247731"/>
          <a:ext cx="171745" cy="171745"/>
        </a:xfrm>
        <a:prstGeom prst="triangle">
          <a:avLst>
            <a:gd name="adj" fmla="val 100000"/>
          </a:avLst>
        </a:prstGeom>
        <a:solidFill>
          <a:schemeClr val="accent3">
            <a:hueOff val="5400000"/>
            <a:satOff val="75000"/>
            <a:lumOff val="-68824"/>
            <a:alphaOff val="0"/>
          </a:schemeClr>
        </a:solidFill>
        <a:ln w="25400" cap="flat" cmpd="sng" algn="ctr">
          <a:solidFill>
            <a:schemeClr val="accent3">
              <a:hueOff val="5400000"/>
              <a:satOff val="75000"/>
              <a:lumOff val="-6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32A41-97A5-4211-9843-7CA55FF7FAAE}">
      <dsp:nvSpPr>
        <dsp:cNvPr id="0" name=""/>
        <dsp:cNvSpPr/>
      </dsp:nvSpPr>
      <dsp:spPr>
        <a:xfrm rot="5400000">
          <a:off x="2430531" y="46218"/>
          <a:ext cx="605925" cy="100824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7200000"/>
            <a:satOff val="100000"/>
            <a:lumOff val="-91765"/>
            <a:alphaOff val="0"/>
          </a:schemeClr>
        </a:solidFill>
        <a:ln w="25400" cap="flat" cmpd="sng" algn="ctr">
          <a:solidFill>
            <a:schemeClr val="accent3">
              <a:hueOff val="7200000"/>
              <a:satOff val="100000"/>
              <a:lumOff val="-9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16459-52A8-4E2A-9147-BA4A55894C3D}">
      <dsp:nvSpPr>
        <dsp:cNvPr id="0" name=""/>
        <dsp:cNvSpPr/>
      </dsp:nvSpPr>
      <dsp:spPr>
        <a:xfrm>
          <a:off x="2329387" y="347467"/>
          <a:ext cx="910250" cy="797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alifornian FB" pitchFamily="18" charset="0"/>
            </a:rPr>
            <a:t>2 151,1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alifornian FB" pitchFamily="18" charset="0"/>
            </a:rPr>
            <a:t>(2013)</a:t>
          </a:r>
          <a:endParaRPr lang="fr-FR" sz="1200" kern="1200" dirty="0">
            <a:latin typeface="Californian FB" pitchFamily="18" charset="0"/>
          </a:endParaRPr>
        </a:p>
      </dsp:txBody>
      <dsp:txXfrm>
        <a:off x="2329387" y="347467"/>
        <a:ext cx="910250" cy="797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A89C2-DDA7-4FA5-98A5-B19CCEDD60C5}">
      <dsp:nvSpPr>
        <dsp:cNvPr id="0" name=""/>
        <dsp:cNvSpPr/>
      </dsp:nvSpPr>
      <dsp:spPr>
        <a:xfrm rot="5400000">
          <a:off x="218220" y="172398"/>
          <a:ext cx="657130" cy="1093450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9EA99-4B1A-4960-8657-1B64496B189B}">
      <dsp:nvSpPr>
        <dsp:cNvPr id="0" name=""/>
        <dsp:cNvSpPr/>
      </dsp:nvSpPr>
      <dsp:spPr>
        <a:xfrm>
          <a:off x="108529" y="499104"/>
          <a:ext cx="987173" cy="865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2005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378,3</a:t>
          </a:r>
          <a:endParaRPr lang="fr-FR" sz="1500" kern="1200" dirty="0"/>
        </a:p>
      </dsp:txBody>
      <dsp:txXfrm>
        <a:off x="108529" y="499104"/>
        <a:ext cx="987173" cy="865315"/>
      </dsp:txXfrm>
    </dsp:sp>
    <dsp:sp modelId="{6C5C0760-6B1B-4513-A1C9-ADE0311BFCFD}">
      <dsp:nvSpPr>
        <dsp:cNvPr id="0" name=""/>
        <dsp:cNvSpPr/>
      </dsp:nvSpPr>
      <dsp:spPr>
        <a:xfrm>
          <a:off x="909443" y="91897"/>
          <a:ext cx="186259" cy="186259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4FBD0-4303-4BDE-A38F-C452DCDF0AD5}">
      <dsp:nvSpPr>
        <dsp:cNvPr id="0" name=""/>
        <dsp:cNvSpPr/>
      </dsp:nvSpPr>
      <dsp:spPr>
        <a:xfrm rot="5400000">
          <a:off x="1426713" y="-126643"/>
          <a:ext cx="657130" cy="1093450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906EB-86F3-4D0B-8EF2-741345184A4E}">
      <dsp:nvSpPr>
        <dsp:cNvPr id="0" name=""/>
        <dsp:cNvSpPr/>
      </dsp:nvSpPr>
      <dsp:spPr>
        <a:xfrm>
          <a:off x="1317022" y="200062"/>
          <a:ext cx="987173" cy="865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2014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692,1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</dsp:txBody>
      <dsp:txXfrm>
        <a:off x="1317022" y="200062"/>
        <a:ext cx="987173" cy="8653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DE8D4-4412-409C-8E62-72A6089A7EC0}">
      <dsp:nvSpPr>
        <dsp:cNvPr id="0" name=""/>
        <dsp:cNvSpPr/>
      </dsp:nvSpPr>
      <dsp:spPr>
        <a:xfrm rot="5400000">
          <a:off x="307404" y="73548"/>
          <a:ext cx="594377" cy="989031"/>
        </a:xfrm>
        <a:prstGeom prst="corner">
          <a:avLst>
            <a:gd name="adj1" fmla="val 16120"/>
            <a:gd name="adj2" fmla="val 161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4AE20-7D3F-42D4-848F-441BC0CACD5C}">
      <dsp:nvSpPr>
        <dsp:cNvPr id="0" name=""/>
        <dsp:cNvSpPr/>
      </dsp:nvSpPr>
      <dsp:spPr>
        <a:xfrm>
          <a:off x="208187" y="369056"/>
          <a:ext cx="892903" cy="78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2014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-43,65</a:t>
          </a:r>
          <a:endParaRPr lang="fr-FR" sz="1300" b="1" kern="1200" dirty="0"/>
        </a:p>
      </dsp:txBody>
      <dsp:txXfrm>
        <a:off x="208187" y="369056"/>
        <a:ext cx="892903" cy="782681"/>
      </dsp:txXfrm>
    </dsp:sp>
    <dsp:sp modelId="{7DD16774-560D-4E36-B7A1-02599F3E7F83}">
      <dsp:nvSpPr>
        <dsp:cNvPr id="0" name=""/>
        <dsp:cNvSpPr/>
      </dsp:nvSpPr>
      <dsp:spPr>
        <a:xfrm>
          <a:off x="932618" y="735"/>
          <a:ext cx="168472" cy="168472"/>
        </a:xfrm>
        <a:prstGeom prst="triangle">
          <a:avLst>
            <a:gd name="adj" fmla="val 1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A6120-7481-4300-96A5-72DA81BB5668}">
      <dsp:nvSpPr>
        <dsp:cNvPr id="0" name=""/>
        <dsp:cNvSpPr/>
      </dsp:nvSpPr>
      <dsp:spPr>
        <a:xfrm rot="5400000">
          <a:off x="1400491" y="-196936"/>
          <a:ext cx="594377" cy="989031"/>
        </a:xfrm>
        <a:prstGeom prst="corner">
          <a:avLst>
            <a:gd name="adj1" fmla="val 16120"/>
            <a:gd name="adj2" fmla="val 1611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426B-BBD4-483A-8CCC-69939D71C014}">
      <dsp:nvSpPr>
        <dsp:cNvPr id="0" name=""/>
        <dsp:cNvSpPr/>
      </dsp:nvSpPr>
      <dsp:spPr>
        <a:xfrm>
          <a:off x="1301275" y="98570"/>
          <a:ext cx="892903" cy="782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2015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-30,9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>
        <a:off x="1301275" y="98570"/>
        <a:ext cx="892903" cy="782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DE8D4-4412-409C-8E62-72A6089A7EC0}">
      <dsp:nvSpPr>
        <dsp:cNvPr id="0" name=""/>
        <dsp:cNvSpPr/>
      </dsp:nvSpPr>
      <dsp:spPr>
        <a:xfrm rot="5400000">
          <a:off x="191463" y="90250"/>
          <a:ext cx="574623" cy="956160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4AE20-7D3F-42D4-848F-441BC0CACD5C}">
      <dsp:nvSpPr>
        <dsp:cNvPr id="0" name=""/>
        <dsp:cNvSpPr/>
      </dsp:nvSpPr>
      <dsp:spPr>
        <a:xfrm>
          <a:off x="95544" y="375936"/>
          <a:ext cx="863226" cy="756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2014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57,55</a:t>
          </a:r>
          <a:endParaRPr lang="fr-FR" sz="1300" b="1" kern="1200" dirty="0"/>
        </a:p>
      </dsp:txBody>
      <dsp:txXfrm>
        <a:off x="95544" y="375936"/>
        <a:ext cx="863226" cy="756669"/>
      </dsp:txXfrm>
    </dsp:sp>
    <dsp:sp modelId="{7DD16774-560D-4E36-B7A1-02599F3E7F83}">
      <dsp:nvSpPr>
        <dsp:cNvPr id="0" name=""/>
        <dsp:cNvSpPr/>
      </dsp:nvSpPr>
      <dsp:spPr>
        <a:xfrm>
          <a:off x="795898" y="19856"/>
          <a:ext cx="162873" cy="162873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A6120-7481-4300-96A5-72DA81BB5668}">
      <dsp:nvSpPr>
        <dsp:cNvPr id="0" name=""/>
        <dsp:cNvSpPr/>
      </dsp:nvSpPr>
      <dsp:spPr>
        <a:xfrm rot="5400000">
          <a:off x="1248221" y="-171245"/>
          <a:ext cx="574623" cy="956160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426B-BBD4-483A-8CCC-69939D71C014}">
      <dsp:nvSpPr>
        <dsp:cNvPr id="0" name=""/>
        <dsp:cNvSpPr/>
      </dsp:nvSpPr>
      <dsp:spPr>
        <a:xfrm>
          <a:off x="1152302" y="114440"/>
          <a:ext cx="863226" cy="756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2015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66,82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>
        <a:off x="1152302" y="114440"/>
        <a:ext cx="863226" cy="7566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DE8D4-4412-409C-8E62-72A6089A7EC0}">
      <dsp:nvSpPr>
        <dsp:cNvPr id="0" name=""/>
        <dsp:cNvSpPr/>
      </dsp:nvSpPr>
      <dsp:spPr>
        <a:xfrm rot="5400000">
          <a:off x="360199" y="68952"/>
          <a:ext cx="557229" cy="927216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4AE20-7D3F-42D4-848F-441BC0CACD5C}">
      <dsp:nvSpPr>
        <dsp:cNvPr id="0" name=""/>
        <dsp:cNvSpPr/>
      </dsp:nvSpPr>
      <dsp:spPr>
        <a:xfrm>
          <a:off x="267183" y="345990"/>
          <a:ext cx="837096" cy="733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2014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88,6</a:t>
          </a:r>
          <a:endParaRPr lang="fr-FR" sz="1200" b="1" kern="1200" dirty="0"/>
        </a:p>
      </dsp:txBody>
      <dsp:txXfrm>
        <a:off x="267183" y="345990"/>
        <a:ext cx="837096" cy="733764"/>
      </dsp:txXfrm>
    </dsp:sp>
    <dsp:sp modelId="{7DD16774-560D-4E36-B7A1-02599F3E7F83}">
      <dsp:nvSpPr>
        <dsp:cNvPr id="0" name=""/>
        <dsp:cNvSpPr/>
      </dsp:nvSpPr>
      <dsp:spPr>
        <a:xfrm>
          <a:off x="946337" y="689"/>
          <a:ext cx="157942" cy="157942"/>
        </a:xfrm>
        <a:prstGeom prst="triangle">
          <a:avLst>
            <a:gd name="adj" fmla="val 100000"/>
          </a:avLst>
        </a:prstGeom>
        <a:solidFill>
          <a:schemeClr val="accent4">
            <a:hueOff val="-1800000"/>
            <a:satOff val="-25439"/>
            <a:lumOff val="34706"/>
            <a:alphaOff val="0"/>
          </a:schemeClr>
        </a:solidFill>
        <a:ln w="25400" cap="flat" cmpd="sng" algn="ctr">
          <a:solidFill>
            <a:schemeClr val="accent4">
              <a:hueOff val="-1800000"/>
              <a:satOff val="-25439"/>
              <a:lumOff val="3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A6120-7481-4300-96A5-72DA81BB5668}">
      <dsp:nvSpPr>
        <dsp:cNvPr id="0" name=""/>
        <dsp:cNvSpPr/>
      </dsp:nvSpPr>
      <dsp:spPr>
        <a:xfrm rot="5400000">
          <a:off x="1384969" y="-184628"/>
          <a:ext cx="557229" cy="927216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3600000"/>
            <a:satOff val="-50878"/>
            <a:lumOff val="69412"/>
            <a:alphaOff val="0"/>
          </a:schemeClr>
        </a:solidFill>
        <a:ln w="25400" cap="flat" cmpd="sng" algn="ctr">
          <a:solidFill>
            <a:schemeClr val="accent4">
              <a:hueOff val="-3600000"/>
              <a:satOff val="-50878"/>
              <a:lumOff val="6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3426B-BBD4-483A-8CCC-69939D71C014}">
      <dsp:nvSpPr>
        <dsp:cNvPr id="0" name=""/>
        <dsp:cNvSpPr/>
      </dsp:nvSpPr>
      <dsp:spPr>
        <a:xfrm>
          <a:off x="1291953" y="92409"/>
          <a:ext cx="837096" cy="733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2015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99,9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1291953" y="92409"/>
        <a:ext cx="837096" cy="7337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260BA-AAEC-4161-BF90-D2D988762E34}">
      <dsp:nvSpPr>
        <dsp:cNvPr id="0" name=""/>
        <dsp:cNvSpPr/>
      </dsp:nvSpPr>
      <dsp:spPr>
        <a:xfrm rot="5400000">
          <a:off x="1001324" y="542893"/>
          <a:ext cx="485518" cy="5527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29AAC-5846-46A4-9AB6-F16B96B9D6AF}">
      <dsp:nvSpPr>
        <dsp:cNvPr id="0" name=""/>
        <dsp:cNvSpPr/>
      </dsp:nvSpPr>
      <dsp:spPr>
        <a:xfrm>
          <a:off x="872691" y="4687"/>
          <a:ext cx="817326" cy="57210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2014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-121,27</a:t>
          </a:r>
          <a:endParaRPr lang="fr-FR" sz="1300" b="1" kern="1200" dirty="0"/>
        </a:p>
      </dsp:txBody>
      <dsp:txXfrm>
        <a:off x="900624" y="32620"/>
        <a:ext cx="761460" cy="516236"/>
      </dsp:txXfrm>
    </dsp:sp>
    <dsp:sp modelId="{C4F526DD-C7E6-4B8A-9D69-9C8BECA70E36}">
      <dsp:nvSpPr>
        <dsp:cNvPr id="0" name=""/>
        <dsp:cNvSpPr/>
      </dsp:nvSpPr>
      <dsp:spPr>
        <a:xfrm>
          <a:off x="1690018" y="59250"/>
          <a:ext cx="594445" cy="462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84574-F650-47D8-95D0-8FE8C12C2E52}">
      <dsp:nvSpPr>
        <dsp:cNvPr id="0" name=""/>
        <dsp:cNvSpPr/>
      </dsp:nvSpPr>
      <dsp:spPr>
        <a:xfrm>
          <a:off x="1550341" y="647346"/>
          <a:ext cx="817326" cy="57210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2015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-126,04</a:t>
          </a:r>
          <a:endParaRPr lang="fr-FR" sz="1300" b="1" kern="1200" dirty="0"/>
        </a:p>
      </dsp:txBody>
      <dsp:txXfrm>
        <a:off x="1578274" y="675279"/>
        <a:ext cx="761460" cy="5162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4" tIns="47532" rIns="95064" bIns="4753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6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4" tIns="47532" rIns="95064" bIns="475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108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4" tIns="47532" rIns="95064" bIns="4753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6" y="9721108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4" tIns="47532" rIns="95064" bIns="475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F0FB6024-3E9B-4439-999D-6390C6A9CFC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8709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4" tIns="47532" rIns="95064" bIns="4753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8" y="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64" tIns="47532" rIns="95064" bIns="47532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2"/>
            <a:ext cx="5206154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4" tIns="47532" rIns="95064" bIns="475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288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4" tIns="47532" rIns="95064" bIns="4753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8" y="9722883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64" tIns="47532" rIns="95064" bIns="4753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417C49-4088-491E-88D8-53343BB8217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1613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D76AC-D39C-4E07-A524-6552D819EC08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r>
              <a:rPr lang="fr-FR" baseline="0" dirty="0" smtClean="0"/>
              <a:t> ce rythme il faut environ 10 ans pour éponger la totalité de la dette intérieure et une trentaine d’années environ pour payer la dette </a:t>
            </a:r>
            <a:r>
              <a:rPr lang="fr-FR" baseline="0" dirty="0" err="1" smtClean="0"/>
              <a:t>extrieure</a:t>
            </a:r>
            <a:r>
              <a:rPr lang="fr-FR" baseline="0" dirty="0" smtClean="0"/>
              <a:t>, toutes choses égales par ailleurs,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7C49-4088-491E-88D8-53343BB8217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093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Ressources internes = recettes </a:t>
            </a:r>
            <a:r>
              <a:rPr lang="fr-FR" dirty="0" err="1" smtClean="0"/>
              <a:t>fiscales+recettes</a:t>
            </a:r>
            <a:r>
              <a:rPr lang="fr-FR" dirty="0" smtClean="0"/>
              <a:t> non fiscales.</a:t>
            </a:r>
            <a:r>
              <a:rPr lang="fr-FR" baseline="0" dirty="0" smtClean="0"/>
              <a:t> RA = Réduction des arriérés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7C49-4088-491E-88D8-53343BB8217C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603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244CC1D-1218-41F2-BABF-317E62F4F2E8}" type="datetime1">
              <a:rPr lang="fr-FR" smtClean="0"/>
              <a:pPr/>
              <a:t>22/07/2015</a:t>
            </a:fld>
            <a:endParaRPr lang="fr-FR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A826C3-B1CE-4941-A943-9CD47BBA0F3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F7554D-9F29-4608-A9CE-E083539CD68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5A63673-63D6-4D95-8235-83165A0B9BFC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D63F8F-B72A-4322-A62F-11E6B62AF6C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B87BA7B-5FF8-43CC-8DB3-9FA5DBD42FDC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AB7B5EB-D9CD-4F33-8F8E-2CCD7D8A6D1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E17AB4-FA1A-44C8-AF2B-529A307ECEC9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de la bibliothèque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DAC3D8-918F-4C34-B1EC-A27EC7249C1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EA51F6-CE6D-4425-B4F5-7392DE8F9E99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'image de la bibliothèque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de la bibliothèque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0F05B9-7B8C-414A-AD87-58E9F011F56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FFACE6-49B9-446F-8E73-E28F9B8766D6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22F7F-36EF-4750-825F-79F60F9C5DA9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1EED87D-7EC9-4942-83EF-162E7E6483F6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67A81-110C-4CD1-B74F-16949EC4175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00FD3AA-F149-4BC4-9A5B-57A92809E738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7BFDEB-8D1B-4745-A34F-3269489A0FA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46920FB-F7D9-4EAB-B50D-9D985A0BD361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CF3283-7C23-41F7-8033-40A9E92A57F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0FAAB7-9400-4E58-BE2A-CB17AC30B6B2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EBAF02-B387-44FE-8E4F-9F71DFD1D9C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5672EE-2292-4D19-AD2A-EC60A16144E8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5331B5-7F09-42E5-826F-24503348760A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5C04AC3-533A-4F0F-9CCF-DCE0A85B7822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2369A3-A4A1-49A0-B6D7-FF193A6F99B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42CF37C-0B69-4F40-9517-9036EE19D9B5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514FD0-1E44-4F48-8577-0A36D423CF2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ED90175-61DF-4123-B167-931C3FACE255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fr-FR" smtClean="0"/>
              <a:t>Situation macrofinancière du Togo</a:t>
            </a:r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2B16A6D4-C95A-4772-B12D-EEA0E603B7D0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472A11B4-8215-4A13-B356-5E2DB41D359F}" type="datetime1">
              <a:rPr lang="fr-FR" smtClean="0"/>
              <a:pPr/>
              <a:t>22/07/2015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comb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2.xml"/><Relationship Id="rId7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QuickStyle" Target="../diagrams/quickStyle5.xml"/><Relationship Id="rId18" Type="http://schemas.openxmlformats.org/officeDocument/2006/relationships/diagramColors" Target="../diagrams/colors6.xml"/><Relationship Id="rId3" Type="http://schemas.openxmlformats.org/officeDocument/2006/relationships/diagramData" Target="../diagrams/data3.xml"/><Relationship Id="rId21" Type="http://schemas.microsoft.com/office/2007/relationships/diagramDrawing" Target="../diagrams/drawing5.xml"/><Relationship Id="rId7" Type="http://schemas.openxmlformats.org/officeDocument/2006/relationships/diagramData" Target="../diagrams/data4.xml"/><Relationship Id="rId12" Type="http://schemas.openxmlformats.org/officeDocument/2006/relationships/diagramLayout" Target="../diagrams/layout5.xml"/><Relationship Id="rId17" Type="http://schemas.openxmlformats.org/officeDocument/2006/relationships/diagramQuickStyle" Target="../diagrams/quickStyle6.xml"/><Relationship Id="rId2" Type="http://schemas.openxmlformats.org/officeDocument/2006/relationships/notesSlide" Target="../notesSlides/notesSlide3.xml"/><Relationship Id="rId16" Type="http://schemas.openxmlformats.org/officeDocument/2006/relationships/diagramLayout" Target="../diagrams/layout6.xml"/><Relationship Id="rId20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Data" Target="../diagrams/data5.xml"/><Relationship Id="rId5" Type="http://schemas.openxmlformats.org/officeDocument/2006/relationships/diagramQuickStyle" Target="../diagrams/quickStyle3.xml"/><Relationship Id="rId15" Type="http://schemas.openxmlformats.org/officeDocument/2006/relationships/diagramData" Target="../diagrams/data6.xml"/><Relationship Id="rId10" Type="http://schemas.openxmlformats.org/officeDocument/2006/relationships/diagramColors" Target="../diagrams/colors4.xml"/><Relationship Id="rId19" Type="http://schemas.microsoft.com/office/2007/relationships/diagramDrawing" Target="../diagrams/drawing3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Relationship Id="rId14" Type="http://schemas.openxmlformats.org/officeDocument/2006/relationships/diagramColors" Target="../diagrams/colors5.xml"/><Relationship Id="rId22" Type="http://schemas.microsoft.com/office/2007/relationships/diagramDrawing" Target="../diagrams/drawing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Rapport%20DDP%202013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92333" y="1785926"/>
            <a:ext cx="6637385" cy="2369880"/>
          </a:xfrm>
          <a:noFill/>
          <a:ln/>
        </p:spPr>
        <p:txBody>
          <a:bodyPr wrap="square">
            <a:spAutoFit/>
          </a:bodyPr>
          <a:lstStyle/>
          <a:p>
            <a:pPr algn="r"/>
            <a:r>
              <a:rPr lang="fr-FR" sz="4000" dirty="0" smtClean="0">
                <a:solidFill>
                  <a:schemeClr val="bg1"/>
                </a:solidFill>
                <a:latin typeface="Bodoni MT Black" panose="02070A03080606020203" pitchFamily="18" charset="0"/>
              </a:rPr>
              <a:t>SITUATION MACROFINANCIERE DU TOGO</a:t>
            </a:r>
            <a:r>
              <a:rPr lang="fr-FR" sz="30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fr-FR" sz="3000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fr-FR" sz="2800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7414" y="6550912"/>
            <a:ext cx="3216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fr-FR" sz="1400" i="1" dirty="0" smtClean="0">
                <a:solidFill>
                  <a:srgbClr val="C00000"/>
                </a:solidFill>
                <a:latin typeface="Arial Black" pitchFamily="34" charset="0"/>
              </a:rPr>
              <a:t>Association Veille Economique</a:t>
            </a:r>
          </a:p>
        </p:txBody>
      </p:sp>
      <p:sp>
        <p:nvSpPr>
          <p:cNvPr id="2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75185" y="163632"/>
            <a:ext cx="501650" cy="295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3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676835" y="126456"/>
            <a:ext cx="346075" cy="295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/>
          <a:lstStyle/>
          <a:p>
            <a:pPr algn="ctr"/>
            <a:r>
              <a:rPr lang="fr-FR" sz="2400" dirty="0">
                <a:solidFill>
                  <a:srgbClr val="0033CC"/>
                </a:solidFill>
                <a:latin typeface="Bodoni MT Black" pitchFamily="18" charset="0"/>
              </a:rPr>
              <a:t>ELEMENTS SUR LA DETTE 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59832" y="6403567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2E465679-C438-43A3-A247-5952E1F06066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827584" y="1435128"/>
            <a:ext cx="2857520" cy="35719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LA DETTE INTERIEURE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803748"/>
              </p:ext>
            </p:extLst>
          </p:nvPr>
        </p:nvGraphicFramePr>
        <p:xfrm>
          <a:off x="785786" y="4786322"/>
          <a:ext cx="4081013" cy="951140"/>
        </p:xfrm>
        <a:graphic>
          <a:graphicData uri="http://schemas.openxmlformats.org/drawingml/2006/table">
            <a:tbl>
              <a:tblPr/>
              <a:tblGrid>
                <a:gridCol w="1058183"/>
                <a:gridCol w="335870"/>
                <a:gridCol w="335870"/>
                <a:gridCol w="335870"/>
                <a:gridCol w="335870"/>
                <a:gridCol w="335870"/>
                <a:gridCol w="335870"/>
                <a:gridCol w="335870"/>
                <a:gridCol w="335870"/>
                <a:gridCol w="335870"/>
              </a:tblGrid>
              <a:tr h="18369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Chiffres du FMI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En % du PIB Réel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2011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2012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2013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2014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2015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2016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2017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2018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2019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Dette Intérieure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28,4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28,6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29,9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31,6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31,1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29,5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29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28,2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26,8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xmlns="" val="3610682028"/>
              </p:ext>
            </p:extLst>
          </p:nvPr>
        </p:nvGraphicFramePr>
        <p:xfrm>
          <a:off x="1428728" y="2928934"/>
          <a:ext cx="2304256" cy="145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à coins arrondis 8"/>
          <p:cNvSpPr/>
          <p:nvPr/>
        </p:nvSpPr>
        <p:spPr bwMode="auto">
          <a:xfrm>
            <a:off x="1071538" y="2214554"/>
            <a:ext cx="2951480" cy="4101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 Evolution de la dette intérieure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En milliards de FCFA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5929322" y="4786322"/>
            <a:ext cx="2376264" cy="10001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Les prévisions du FMI sur 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l’évolution de notre dette 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Intérieure sont plutôt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optimistes.</a:t>
            </a:r>
            <a:r>
              <a:rPr lang="fr-FR" sz="1600" dirty="0" smtClean="0">
                <a:latin typeface="Arial Narrow" pitchFamily="34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5715008" y="2500306"/>
            <a:ext cx="2520280" cy="75067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La dette intérieure du Togo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A progressé de 82,95% 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En moins de 10 ans.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3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79690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Graphic spid="8" grpId="0">
        <p:bldAsOne/>
      </p:bldGraphic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ELEMENTS SUR LA DETTE</a:t>
            </a:r>
            <a:r>
              <a:rPr lang="fr-FR" sz="2400" dirty="0" smtClean="0">
                <a:solidFill>
                  <a:srgbClr val="C00000"/>
                </a:solidFill>
                <a:latin typeface="Bodoni MT Black" pitchFamily="18" charset="0"/>
              </a:rPr>
              <a:t> </a:t>
            </a:r>
            <a:endParaRPr lang="fr-FR" sz="2400" dirty="0">
              <a:latin typeface="Bodoni MT Black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43240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2928926" y="1428736"/>
            <a:ext cx="2857520" cy="500066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STRUCTURE DE LA DETTE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1571604" y="2071678"/>
            <a:ext cx="1571636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Dette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Extérieure </a:t>
            </a: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5715008" y="2000240"/>
            <a:ext cx="1571636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Dette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Intérieure </a:t>
            </a:r>
          </a:p>
        </p:txBody>
      </p:sp>
      <p:cxnSp>
        <p:nvCxnSpPr>
          <p:cNvPr id="10" name="Connecteur droit 9"/>
          <p:cNvCxnSpPr/>
          <p:nvPr/>
        </p:nvCxnSpPr>
        <p:spPr bwMode="auto">
          <a:xfrm rot="5400000">
            <a:off x="2751125" y="4035429"/>
            <a:ext cx="350046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3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graphicFrame>
        <p:nvGraphicFramePr>
          <p:cNvPr id="17" name="Graphique 16"/>
          <p:cNvGraphicFramePr/>
          <p:nvPr/>
        </p:nvGraphicFramePr>
        <p:xfrm>
          <a:off x="214282" y="3286124"/>
          <a:ext cx="392909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aphique 17"/>
          <p:cNvGraphicFramePr/>
          <p:nvPr/>
        </p:nvGraphicFramePr>
        <p:xfrm>
          <a:off x="4929190" y="3214686"/>
          <a:ext cx="3910016" cy="225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pPr algn="ctr"/>
            <a:r>
              <a:rPr lang="fr-FR" sz="2400" dirty="0">
                <a:solidFill>
                  <a:srgbClr val="0033CC"/>
                </a:solidFill>
                <a:latin typeface="Bodoni MT Black" pitchFamily="18" charset="0"/>
              </a:rPr>
              <a:t>ELEMENTS SUR LA DETTE 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24367" y="6400800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973746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24720BE0-2B4C-4734-8E65-FC5E2BAEC37B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3143240" y="2000240"/>
            <a:ext cx="2160240" cy="43204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Dépenses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budgétaires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pour payement de la dette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3428992" y="3000372"/>
            <a:ext cx="1152128" cy="73422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2014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115 milliards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de FCFA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5500694" y="2428868"/>
            <a:ext cx="1224136" cy="7070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2015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124 milliards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de FCF</a:t>
            </a:r>
            <a:r>
              <a:rPr lang="fr-FR" sz="1400" dirty="0" smtClean="0">
                <a:solidFill>
                  <a:schemeClr val="tx1"/>
                </a:solidFill>
                <a:latin typeface="Arial Narrow" pitchFamily="34" charset="0"/>
              </a:rPr>
              <a:t>A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3131840" y="1266860"/>
            <a:ext cx="2857520" cy="5537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TRAITEMENTS AU NIVEAU DU BUDGET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6357950" y="3857628"/>
            <a:ext cx="1740354" cy="31594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Intérêts 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sur la dette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5715008" y="4500570"/>
            <a:ext cx="2726932" cy="7104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rPr>
              <a:t>Dette intérieure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bg1"/>
                </a:solidFill>
                <a:latin typeface="Arial Narrow" pitchFamily="34" charset="0"/>
              </a:rPr>
              <a:t>21 183 000 000 FCFA en 2014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rPr>
              <a:t>25 708 082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rPr>
              <a:t> 000 FCFA pour 2015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6143636" y="5500702"/>
            <a:ext cx="2520280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Dette extérieure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9 927 903 000 FCFA en 2014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7 436 952 000 FCFA pour 2015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642910" y="3714752"/>
            <a:ext cx="1740354" cy="54076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Amortissement  de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la dette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478311" y="4593333"/>
            <a:ext cx="2726932" cy="7560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Dette intérieure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55 116 174 000 FCFA en 2014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6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5 350 211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000 FCFA pour 2015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1841777" y="5589239"/>
            <a:ext cx="2726932" cy="7560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Dette extérieure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Arial Narrow" pitchFamily="34" charset="0"/>
              </a:rPr>
              <a:t>21 011 337 000 FCFA en 2014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22 745 624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000 FCFA pour 2015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 bwMode="auto">
          <a:xfrm flipV="1">
            <a:off x="4857752" y="2714620"/>
            <a:ext cx="444210" cy="353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44778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1AC67A81-110C-4CD1-B74F-16949EC4175E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100FD3AA-F149-4BC4-9A5B-57A92809E738}" type="datetime1">
              <a:rPr lang="fr-FR" sz="1000" i="1" smtClean="0">
                <a:latin typeface="Californian FB" pitchFamily="18" charset="0"/>
              </a:rPr>
              <a:pPr/>
              <a:t>22/07/2015</a:t>
            </a:fld>
            <a:endParaRPr lang="fr-FR" sz="1000" i="1" dirty="0">
              <a:latin typeface="Californian FB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214414" y="2285992"/>
            <a:ext cx="6643734" cy="18573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  <a:t/>
            </a:r>
            <a:b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</a:br>
            <a: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  <a:t>SITUATION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  <a:t>MACRO FINANCIERE</a:t>
            </a:r>
            <a:endParaRPr kumimoji="0" lang="fr-FR" sz="3200" b="1" i="0" u="none" strike="noStrike" kern="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 Black" pitchFamily="18" charset="0"/>
              <a:ea typeface="+mn-ea"/>
              <a:cs typeface="+mn-cs"/>
            </a:endParaRPr>
          </a:p>
        </p:txBody>
      </p:sp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pPr algn="ctr"/>
            <a:r>
              <a:rPr lang="fr-FR" sz="2400" dirty="0">
                <a:solidFill>
                  <a:srgbClr val="0033CC"/>
                </a:solidFill>
                <a:latin typeface="Bodoni MT Black" pitchFamily="18" charset="0"/>
              </a:rPr>
              <a:t>INDICATEURS ECONOMIQUES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4038600" cy="2301406"/>
          </a:xfrm>
          <a:ln>
            <a:solidFill>
              <a:srgbClr val="003300"/>
            </a:solidFill>
          </a:ln>
        </p:spPr>
        <p:txBody>
          <a:bodyPr/>
          <a:lstStyle/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La moyenne du taux de croissance annuel du Togo sur les 51 ans est de 3,79%.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La variabilité est de 5,96%.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Historiquement le pays a connu des taux de croissance élevés: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1964 : 14,29%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1965 : 15,4%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1980 : 14,58%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1994 : 14,98%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1997 : 14,38%</a:t>
            </a:r>
            <a:endParaRPr lang="fr-FR" sz="1400" dirty="0">
              <a:solidFill>
                <a:schemeClr val="bg2"/>
              </a:solidFill>
              <a:latin typeface="Californian FB" panose="0207040306080B0302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31840" y="6391691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2E7BFDEB-8D1B-4745-A34F-3269489A0FA1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1CED6A43-CF26-4BE3-91C0-772A85F714D4}" type="datetime1">
              <a:rPr lang="fr-FR" sz="800" i="1" smtClean="0">
                <a:latin typeface="Californian FB" pitchFamily="18" charset="0"/>
              </a:rPr>
              <a:pPr/>
              <a:t>22/07/2015</a:t>
            </a:fld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67544" y="1378197"/>
            <a:ext cx="2857520" cy="35719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TAUX DE CROISSANCE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1900179"/>
              </p:ext>
            </p:extLst>
          </p:nvPr>
        </p:nvGraphicFramePr>
        <p:xfrm>
          <a:off x="467544" y="2132856"/>
          <a:ext cx="3648075" cy="192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4509120"/>
            <a:ext cx="3384376" cy="1437928"/>
          </a:xfrm>
          <a:ln>
            <a:solidFill>
              <a:srgbClr val="003300"/>
            </a:solidFill>
          </a:ln>
        </p:spPr>
        <p:txBody>
          <a:bodyPr/>
          <a:lstStyle/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La moyenne du taux de croissance entre 2005 et 2013 est de 3,64%. 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En considérant le taux de croissance annuel de 2014 (5,6%), la moyenne sur les 10 dernières années est inférieure à 6%.</a:t>
            </a:r>
            <a:endParaRPr lang="fr-FR" sz="1400" dirty="0">
              <a:solidFill>
                <a:schemeClr val="bg2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1567809"/>
              </p:ext>
            </p:extLst>
          </p:nvPr>
        </p:nvGraphicFramePr>
        <p:xfrm>
          <a:off x="4714876" y="4000504"/>
          <a:ext cx="3600400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3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6951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8" grpId="0" build="p" animBg="1"/>
      <p:bldGraphic spid="9" grpId="0">
        <p:bldSub>
          <a:bldChart bld="categoryEl"/>
        </p:bldSub>
      </p:bldGraphic>
      <p:bldP spid="10" grpId="0" build="p" animBg="1"/>
      <p:bldGraphic spid="11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pPr algn="ctr"/>
            <a:r>
              <a:rPr lang="fr-FR" sz="2400" dirty="0">
                <a:solidFill>
                  <a:srgbClr val="0033CC"/>
                </a:solidFill>
                <a:latin typeface="Bodoni MT Black" pitchFamily="18" charset="0"/>
              </a:rPr>
              <a:t>INDICATEURS ECONOMIQUES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31840" y="6367185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974682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4C96AD77-F9BD-405E-A499-D404F083B2EF}" type="datetime1">
              <a:rPr lang="fr-FR" sz="800" i="1" smtClean="0">
                <a:latin typeface="Californian FB" pitchFamily="18" charset="0"/>
              </a:rPr>
              <a:pPr/>
              <a:t>22/07/2015</a:t>
            </a:fld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755576" y="1484784"/>
            <a:ext cx="2857520" cy="35719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LE PIB NOMINAL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7375997"/>
              </p:ext>
            </p:extLst>
          </p:nvPr>
        </p:nvGraphicFramePr>
        <p:xfrm>
          <a:off x="5004048" y="4293096"/>
          <a:ext cx="340608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xmlns="" val="2648841010"/>
              </p:ext>
            </p:extLst>
          </p:nvPr>
        </p:nvGraphicFramePr>
        <p:xfrm>
          <a:off x="683568" y="2348880"/>
          <a:ext cx="324036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Espace réservé du contenu 3"/>
          <p:cNvSpPr txBox="1">
            <a:spLocks/>
          </p:cNvSpPr>
          <p:nvPr/>
        </p:nvSpPr>
        <p:spPr>
          <a:xfrm>
            <a:off x="611560" y="4293096"/>
            <a:ext cx="3384376" cy="1437928"/>
          </a:xfrm>
          <a:prstGeom prst="rect">
            <a:avLst/>
          </a:prstGeom>
          <a:ln>
            <a:solidFill>
              <a:srgbClr val="003300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Blip>
                <a:blip r:embed="rId7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Le niveau du PIB a progressé positivement sur les trois dernières années. 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Blip>
                <a:blip r:embed="rId7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Cependant, cette progression est faible pour répondre au déficit de pauvreté que connait le Togo.</a:t>
            </a:r>
            <a:endParaRPr lang="fr-FR" sz="1400" dirty="0">
              <a:solidFill>
                <a:schemeClr val="bg2"/>
              </a:solidFill>
            </a:endParaRP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004048" y="1508812"/>
            <a:ext cx="3384376" cy="2568260"/>
          </a:xfrm>
          <a:prstGeom prst="rect">
            <a:avLst/>
          </a:prstGeom>
          <a:ln>
            <a:solidFill>
              <a:srgbClr val="003300"/>
            </a:solidFill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Blip>
                <a:blip r:embed="rId7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La structure du PIB du pays n’a pas progressé vers la norme des pays en processus d’industrialisation.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Blip>
                <a:blip r:embed="rId7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La part du primaire a baissé entre 2012 et 2013 de 9 points; tandis que celle du secondaire a progressé de 6 points.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Font typeface="Wingdings" pitchFamily="2" charset="2"/>
              <a:buBlip>
                <a:blip r:embed="rId7"/>
              </a:buBlip>
              <a:defRPr/>
            </a:pP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On a l’impression que l’économie togolaise se </a:t>
            </a:r>
            <a:r>
              <a:rPr lang="fr-FR" sz="1400" dirty="0" err="1" smtClean="0">
                <a:solidFill>
                  <a:schemeClr val="bg2"/>
                </a:solidFill>
                <a:latin typeface="Californian FB" panose="0207040306080B030204" pitchFamily="18" charset="0"/>
              </a:rPr>
              <a:t>tertiarise</a:t>
            </a:r>
            <a:r>
              <a:rPr lang="fr-FR" sz="1400" dirty="0" smtClean="0">
                <a:solidFill>
                  <a:schemeClr val="bg2"/>
                </a:solidFill>
                <a:latin typeface="Californian FB" panose="0207040306080B030204" pitchFamily="18" charset="0"/>
              </a:rPr>
              <a:t> et ne répond pas véritablement aux besoins de croissance du pays. </a:t>
            </a:r>
            <a:endParaRPr lang="fr-FR" sz="1400" dirty="0">
              <a:solidFill>
                <a:schemeClr val="bg2"/>
              </a:solidFill>
            </a:endParaRPr>
          </a:p>
        </p:txBody>
      </p:sp>
      <p:sp>
        <p:nvSpPr>
          <p:cNvPr id="11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2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68028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Graphic spid="7" grpId="0">
        <p:bldAsOne/>
      </p:bldGraphic>
      <p:bldGraphic spid="8" grpId="0">
        <p:bldAsOne/>
      </p:bldGraphic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05160" y="6365855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54579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E97BEBDC-7B75-4239-9BBD-BA87FC746063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VALEURS DES COMPTES NATIONAUX</a:t>
            </a:r>
            <a:endParaRPr lang="fr-FR" sz="2400" dirty="0">
              <a:solidFill>
                <a:srgbClr val="0033CC"/>
              </a:solidFill>
              <a:latin typeface="Bodoni MT Black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763143" y="1584998"/>
            <a:ext cx="2857520" cy="78581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LA DEGRADATION DE LA BALANCE COMMERCIALE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706664" y="2708920"/>
            <a:ext cx="857256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2006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- 166,6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9" name="Flèche vers le haut 8"/>
          <p:cNvSpPr/>
          <p:nvPr/>
        </p:nvSpPr>
        <p:spPr bwMode="auto">
          <a:xfrm rot="8336761">
            <a:off x="1690547" y="3306695"/>
            <a:ext cx="274815" cy="673239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1934716" y="4071942"/>
            <a:ext cx="714380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2012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- 274,3</a:t>
            </a: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624825" y="4869160"/>
            <a:ext cx="2857520" cy="11430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Détérioration de – 107,7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milliards d</a:t>
            </a: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e FCFA. Le déficit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se creuse de 15 milliards de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FCFA</a:t>
            </a:r>
            <a:r>
              <a:rPr kumimoji="0" lang="fr-FR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p</a:t>
            </a:r>
            <a:r>
              <a:rPr kumimoji="0" lang="fr-FR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ar an.</a:t>
            </a:r>
            <a:r>
              <a:rPr lang="fr-FR" sz="1400" baseline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5211557" y="1826071"/>
            <a:ext cx="2857520" cy="571504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L’AGGRAVATION DU DEFICIT BUDGETAIRE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5572132" y="2571744"/>
            <a:ext cx="857256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rgbClr val="C00000"/>
                </a:solidFill>
                <a:latin typeface="Arial Black" pitchFamily="34" charset="0"/>
              </a:rPr>
              <a:t>2006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rgbClr val="C00000"/>
                </a:solidFill>
                <a:latin typeface="Arial Black" pitchFamily="34" charset="0"/>
              </a:rPr>
              <a:t>- 48,3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  <p:sp>
        <p:nvSpPr>
          <p:cNvPr id="14" name="Flèche vers le haut 13"/>
          <p:cNvSpPr/>
          <p:nvPr/>
        </p:nvSpPr>
        <p:spPr bwMode="auto">
          <a:xfrm rot="8336761">
            <a:off x="6759555" y="3079278"/>
            <a:ext cx="274815" cy="673239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7221662" y="3643314"/>
            <a:ext cx="779362" cy="5777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</a:rPr>
              <a:t>2014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</a:rPr>
              <a:t>- 257,3</a:t>
            </a: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5211557" y="4714884"/>
            <a:ext cx="2857520" cy="15716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Le déficit budgétaire s’est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creusé de 209 milliards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de FCFA 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Le déficit fait 11% du PIB</a:t>
            </a:r>
            <a:r>
              <a:rPr kumimoji="0" lang="fr-FR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aseline="0" dirty="0" smtClean="0">
                <a:solidFill>
                  <a:schemeClr val="tx1"/>
                </a:solidFill>
                <a:latin typeface="Arial Black" pitchFamily="34" charset="0"/>
              </a:rPr>
              <a:t>Déficit 2015 : 271,84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Milliards de FCFA.</a:t>
            </a:r>
            <a:r>
              <a:rPr lang="fr-FR" sz="1400" baseline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54498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/>
            <a:r>
              <a:rPr lang="fr-FR" sz="2400" dirty="0">
                <a:solidFill>
                  <a:srgbClr val="0033CC"/>
                </a:solidFill>
                <a:latin typeface="Bodoni MT Black" pitchFamily="18" charset="0"/>
              </a:rPr>
              <a:t>UNE STRUCTURE BUDGETAIRE </a:t>
            </a:r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A ORIENTATION PLUTÔT LIBERALE</a:t>
            </a:r>
            <a:endParaRPr lang="fr-FR" sz="2400" dirty="0">
              <a:solidFill>
                <a:srgbClr val="0033CC"/>
              </a:solidFill>
              <a:latin typeface="Bodoni MT Black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18002" y="6400800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628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10457" y="6381750"/>
            <a:ext cx="2133600" cy="476250"/>
          </a:xfrm>
        </p:spPr>
        <p:txBody>
          <a:bodyPr/>
          <a:lstStyle/>
          <a:p>
            <a:fld id="{53C30FD5-E741-4685-9FF8-7CD20819B054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42910" y="1503567"/>
            <a:ext cx="2857520" cy="571504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ALLOCATION NON SOCIALE</a:t>
            </a:r>
            <a:endParaRPr kumimoji="0" lang="fr-FR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285720" y="2419584"/>
            <a:ext cx="2214578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SANTE : 5,48%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EDUCATION : 14,73%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AGRICULTURE : 2,73%</a:t>
            </a:r>
          </a:p>
        </p:txBody>
      </p:sp>
      <p:sp>
        <p:nvSpPr>
          <p:cNvPr id="8" name="Flèche vers le haut 7"/>
          <p:cNvSpPr/>
          <p:nvPr/>
        </p:nvSpPr>
        <p:spPr bwMode="auto">
          <a:xfrm rot="10800000">
            <a:off x="1581861" y="3353571"/>
            <a:ext cx="71438" cy="714381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115616" y="4163941"/>
            <a:ext cx="956054" cy="873514"/>
          </a:xfrm>
          <a:prstGeom prst="ellips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22,94%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212275" y="5168759"/>
            <a:ext cx="3929090" cy="12144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Les secteurs prioritaires tels que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la santé, l’éducation ou l’agriculture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Sont relégués au second Plan dans le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budget 2015 par les gouvernants   </a:t>
            </a:r>
          </a:p>
        </p:txBody>
      </p:sp>
      <p:sp>
        <p:nvSpPr>
          <p:cNvPr id="11" name="Flèche vers le haut 10"/>
          <p:cNvSpPr/>
          <p:nvPr/>
        </p:nvSpPr>
        <p:spPr bwMode="auto">
          <a:xfrm rot="4507034">
            <a:off x="3091473" y="3621025"/>
            <a:ext cx="68994" cy="1459666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2801314" y="2428868"/>
            <a:ext cx="2714644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ECONOMIE : 6,34%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COMMERCE : 2,36%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TRAVAUX PUBLICS : 17,47%</a:t>
            </a:r>
          </a:p>
        </p:txBody>
      </p:sp>
      <p:sp>
        <p:nvSpPr>
          <p:cNvPr id="13" name="Flèche vers le haut 12"/>
          <p:cNvSpPr/>
          <p:nvPr/>
        </p:nvSpPr>
        <p:spPr bwMode="auto">
          <a:xfrm rot="10800000">
            <a:off x="4427414" y="3439750"/>
            <a:ext cx="71438" cy="357191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3923928" y="3941879"/>
            <a:ext cx="1032124" cy="914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26,17%</a:t>
            </a:r>
          </a:p>
        </p:txBody>
      </p:sp>
      <p:cxnSp>
        <p:nvCxnSpPr>
          <p:cNvPr id="15" name="Connecteur droit 14"/>
          <p:cNvCxnSpPr/>
          <p:nvPr/>
        </p:nvCxnSpPr>
        <p:spPr bwMode="auto">
          <a:xfrm rot="5400000">
            <a:off x="3215472" y="3713958"/>
            <a:ext cx="485778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itre 1"/>
          <p:cNvSpPr txBox="1">
            <a:spLocks/>
          </p:cNvSpPr>
          <p:nvPr/>
        </p:nvSpPr>
        <p:spPr bwMode="auto">
          <a:xfrm>
            <a:off x="5929322" y="1500174"/>
            <a:ext cx="2857520" cy="928694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600" kern="0" dirty="0" smtClean="0">
                <a:latin typeface="Arial Black" pitchFamily="34" charset="0"/>
                <a:ea typeface="+mj-ea"/>
                <a:cs typeface="+mj-cs"/>
              </a:rPr>
              <a:t>RECETTES NON FISCALES FAIBLES</a:t>
            </a:r>
            <a:endParaRPr kumimoji="0" lang="fr-FR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6357950" y="2710629"/>
            <a:ext cx="2143140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Des niveaux de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Dividendes faibles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Black" pitchFamily="34" charset="0"/>
              </a:rPr>
              <a:t>(en milliards de FCFA)</a:t>
            </a: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500826" y="3500438"/>
          <a:ext cx="2088194" cy="1036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81058"/>
                <a:gridCol w="603568"/>
                <a:gridCol w="603568"/>
              </a:tblGrid>
              <a:tr h="24495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Sociétés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2012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2013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4495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SNPT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3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99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5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99FF">
                        <a:alpha val="20000"/>
                      </a:srgbClr>
                    </a:solidFill>
                  </a:tcPr>
                </a:tc>
              </a:tr>
              <a:tr h="24495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SALT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0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0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66FF"/>
                    </a:solidFill>
                  </a:tcPr>
                </a:tc>
              </a:tr>
              <a:tr h="244953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LONATO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0,7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Black" pitchFamily="34" charset="0"/>
                        </a:rPr>
                        <a:t>1,2</a:t>
                      </a:r>
                      <a:endParaRPr lang="fr-FR" sz="11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CC00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" name="Flèche vers le haut 18"/>
          <p:cNvSpPr/>
          <p:nvPr/>
        </p:nvSpPr>
        <p:spPr bwMode="auto">
          <a:xfrm rot="10800000">
            <a:off x="7500958" y="4643446"/>
            <a:ext cx="71438" cy="428628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à coins arrondis 19"/>
          <p:cNvSpPr/>
          <p:nvPr/>
        </p:nvSpPr>
        <p:spPr bwMode="auto">
          <a:xfrm>
            <a:off x="5929322" y="5143512"/>
            <a:ext cx="2857520" cy="11658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latin typeface="Arial Black" pitchFamily="34" charset="0"/>
              </a:rPr>
              <a:t>Les recettes non fiscales </a:t>
            </a:r>
          </a:p>
          <a:p>
            <a:pPr algn="ctr"/>
            <a:r>
              <a:rPr lang="fr-FR" sz="1400" dirty="0" smtClean="0">
                <a:latin typeface="Arial Black" pitchFamily="34" charset="0"/>
              </a:rPr>
              <a:t>internes sont très faibles. </a:t>
            </a:r>
          </a:p>
          <a:p>
            <a:pPr algn="ctr"/>
            <a:r>
              <a:rPr lang="fr-FR" sz="1400" dirty="0" smtClean="0">
                <a:latin typeface="Arial Black" pitchFamily="34" charset="0"/>
              </a:rPr>
              <a:t>Elles ne représentent que </a:t>
            </a:r>
          </a:p>
          <a:p>
            <a:pPr algn="ctr"/>
            <a:r>
              <a:rPr lang="fr-FR" sz="1400" dirty="0" smtClean="0">
                <a:latin typeface="Arial Black" pitchFamily="34" charset="0"/>
              </a:rPr>
              <a:t>6,47% du Total du budget </a:t>
            </a:r>
          </a:p>
          <a:p>
            <a:pPr algn="ctr"/>
            <a:r>
              <a:rPr lang="fr-FR" sz="1400" dirty="0" smtClean="0">
                <a:latin typeface="Arial Black" pitchFamily="34" charset="0"/>
              </a:rPr>
              <a:t>en 2015 </a:t>
            </a:r>
          </a:p>
        </p:txBody>
      </p:sp>
      <p:sp>
        <p:nvSpPr>
          <p:cNvPr id="21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22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51018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LES SOLDES BUDGETAIRES 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61886" y="6403567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0CD3C30-1974-4636-97C1-38F239C70350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01887" y="1196752"/>
            <a:ext cx="3168352" cy="79208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Solde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fr-FR" sz="1400" kern="0" dirty="0" smtClean="0">
                <a:latin typeface="Arial Narrow" pitchFamily="34" charset="0"/>
                <a:ea typeface="+mj-ea"/>
                <a:cs typeface="+mj-cs"/>
              </a:rPr>
              <a:t>Primaire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Courant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baseline="0" dirty="0" smtClean="0">
                <a:latin typeface="Arial Narrow" pitchFamily="34" charset="0"/>
                <a:ea typeface="+mj-ea"/>
                <a:cs typeface="+mj-cs"/>
              </a:rPr>
              <a:t>Ressources Internes-Dépenses primaires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(En milliards de FCFA)</a:t>
            </a:r>
            <a:endParaRPr kumimoji="0" lang="fr-FR" sz="1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xmlns="" val="2328190639"/>
              </p:ext>
            </p:extLst>
          </p:nvPr>
        </p:nvGraphicFramePr>
        <p:xfrm>
          <a:off x="827584" y="4941168"/>
          <a:ext cx="2304256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5148064" y="1339626"/>
            <a:ext cx="3168352" cy="937246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Solde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Courant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baseline="0" dirty="0" smtClean="0">
                <a:latin typeface="Arial Narrow" pitchFamily="34" charset="0"/>
                <a:ea typeface="+mj-ea"/>
                <a:cs typeface="+mj-cs"/>
              </a:rPr>
              <a:t>Ressources </a:t>
            </a:r>
            <a:r>
              <a:rPr lang="fr-FR" sz="1400" kern="0" baseline="0" smtClean="0">
                <a:latin typeface="Arial Narrow" pitchFamily="34" charset="0"/>
                <a:ea typeface="+mj-ea"/>
                <a:cs typeface="+mj-cs"/>
              </a:rPr>
              <a:t>Internes-Dépenses primaires-Intérêts </a:t>
            </a:r>
            <a:r>
              <a:rPr lang="fr-FR" sz="1400" kern="0" baseline="0" dirty="0" smtClean="0">
                <a:latin typeface="Arial Narrow" pitchFamily="34" charset="0"/>
                <a:ea typeface="+mj-ea"/>
                <a:cs typeface="+mj-cs"/>
              </a:rPr>
              <a:t>sur la Dette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(En milliards de FCFA)</a:t>
            </a:r>
            <a:endParaRPr kumimoji="0" lang="fr-FR" sz="1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xmlns="" val="3796943929"/>
              </p:ext>
            </p:extLst>
          </p:nvPr>
        </p:nvGraphicFramePr>
        <p:xfrm>
          <a:off x="5580112" y="2492896"/>
          <a:ext cx="201622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 bwMode="auto">
          <a:xfrm>
            <a:off x="627997" y="3717032"/>
            <a:ext cx="2533889" cy="79208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Solde</a:t>
            </a:r>
            <a:r>
              <a:rPr kumimoji="0" lang="fr-FR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Budgétaire de Base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baseline="0" dirty="0" smtClean="0">
                <a:latin typeface="Arial Narrow" pitchFamily="34" charset="0"/>
                <a:ea typeface="+mj-ea"/>
                <a:cs typeface="+mj-cs"/>
              </a:rPr>
              <a:t>(RI+AB)-(DP-ID-IFRI)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(En milliards de FCFA)</a:t>
            </a:r>
            <a:endParaRPr kumimoji="0" lang="fr-FR" sz="1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xmlns="" val="1947050616"/>
              </p:ext>
            </p:extLst>
          </p:nvPr>
        </p:nvGraphicFramePr>
        <p:xfrm>
          <a:off x="890545" y="2276872"/>
          <a:ext cx="230425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4" name="Titre 1"/>
          <p:cNvSpPr txBox="1">
            <a:spLocks/>
          </p:cNvSpPr>
          <p:nvPr/>
        </p:nvSpPr>
        <p:spPr bwMode="auto">
          <a:xfrm>
            <a:off x="5434427" y="3789040"/>
            <a:ext cx="2533889" cy="79208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Déficit Primaire</a:t>
            </a:r>
            <a:endParaRPr kumimoji="0" lang="fr-FR" sz="1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baseline="0" dirty="0" smtClean="0">
                <a:latin typeface="Arial Narrow" pitchFamily="34" charset="0"/>
                <a:ea typeface="+mj-ea"/>
                <a:cs typeface="+mj-cs"/>
              </a:rPr>
              <a:t>(RI+DONS)-(DP-ID-IFRI-RA)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(En milliards de FCFA)</a:t>
            </a:r>
            <a:endParaRPr kumimoji="0" lang="fr-FR" sz="1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="" val="2108032892"/>
              </p:ext>
            </p:extLst>
          </p:nvPr>
        </p:nvGraphicFramePr>
        <p:xfrm>
          <a:off x="5364088" y="4941168"/>
          <a:ext cx="324036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5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6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sp>
        <p:nvSpPr>
          <p:cNvPr id="8" name="Flèche droite 7"/>
          <p:cNvSpPr/>
          <p:nvPr/>
        </p:nvSpPr>
        <p:spPr bwMode="auto">
          <a:xfrm>
            <a:off x="3271930" y="2481233"/>
            <a:ext cx="1876134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èche gauche 16"/>
          <p:cNvSpPr/>
          <p:nvPr/>
        </p:nvSpPr>
        <p:spPr bwMode="auto">
          <a:xfrm rot="19763062">
            <a:off x="3193699" y="3357578"/>
            <a:ext cx="2139271" cy="16104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èche droite 17"/>
          <p:cNvSpPr/>
          <p:nvPr/>
        </p:nvSpPr>
        <p:spPr bwMode="auto">
          <a:xfrm>
            <a:off x="3437211" y="4183317"/>
            <a:ext cx="1787663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2351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Graphic spid="9" grpId="0">
        <p:bldAsOne/>
      </p:bldGraphic>
      <p:bldP spid="10" grpId="0" animBg="1"/>
      <p:bldGraphic spid="11" grpId="0">
        <p:bldAsOne/>
      </p:bldGraphic>
      <p:bldP spid="12" grpId="0" animBg="1"/>
      <p:bldGraphic spid="13" grpId="0">
        <p:bldAsOne/>
      </p:bldGraphic>
      <p:bldP spid="14" grpId="0" animBg="1"/>
      <p:bldGraphic spid="7" grpId="0">
        <p:bldAsOne/>
      </p:bldGraphic>
      <p:bldP spid="8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L’ABANDON </a:t>
            </a:r>
            <a:r>
              <a:rPr lang="fr-FR" sz="2400" dirty="0">
                <a:solidFill>
                  <a:srgbClr val="0033CC"/>
                </a:solidFill>
                <a:latin typeface="Bodoni MT Black" pitchFamily="18" charset="0"/>
              </a:rPr>
              <a:t>DE NOTRE AGRICULTURE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52762" y="6400800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15965" y="6381750"/>
            <a:ext cx="2133600" cy="476250"/>
          </a:xfrm>
        </p:spPr>
        <p:txBody>
          <a:bodyPr/>
          <a:lstStyle/>
          <a:p>
            <a:fld id="{F0767DC2-8040-42D4-953A-515CEB6E180B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0034" y="1412776"/>
            <a:ext cx="2857520" cy="571504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LA STRUCTURE BUDGETAIRE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2015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294884" y="2285992"/>
            <a:ext cx="2857520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MINISTERE DES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TRAVAUX PUBLICS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140 milliards de FCFA</a:t>
            </a:r>
          </a:p>
        </p:txBody>
      </p:sp>
      <p:sp>
        <p:nvSpPr>
          <p:cNvPr id="8" name="Flèche vers le haut 7"/>
          <p:cNvSpPr/>
          <p:nvPr/>
        </p:nvSpPr>
        <p:spPr bwMode="auto">
          <a:xfrm rot="8336761">
            <a:off x="1791386" y="3243306"/>
            <a:ext cx="274815" cy="673239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1357290" y="4000504"/>
            <a:ext cx="2571768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MINISTERE DE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L’ECONOMIE 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50 milliards de FCFA</a:t>
            </a:r>
          </a:p>
        </p:txBody>
      </p:sp>
      <p:sp>
        <p:nvSpPr>
          <p:cNvPr id="10" name="Flèche vers le haut 9"/>
          <p:cNvSpPr/>
          <p:nvPr/>
        </p:nvSpPr>
        <p:spPr bwMode="auto">
          <a:xfrm rot="8336761">
            <a:off x="2616151" y="4793790"/>
            <a:ext cx="274815" cy="673239"/>
          </a:xfrm>
          <a:prstGeom prst="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1928794" y="5572140"/>
            <a:ext cx="2571768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MINISTERE DE 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L’AGRICULTURE 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21,9 milliards de FCFA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5143504" y="1500174"/>
            <a:ext cx="3357586" cy="571504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DEFICIT EN PRODUCTION AGRCOLE</a:t>
            </a:r>
            <a:endParaRPr kumimoji="0" lang="fr-FR" sz="16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Étoile à 7 branches 12"/>
          <p:cNvSpPr/>
          <p:nvPr/>
        </p:nvSpPr>
        <p:spPr bwMode="auto">
          <a:xfrm>
            <a:off x="5072066" y="2285992"/>
            <a:ext cx="1428760" cy="1214446"/>
          </a:xfrm>
          <a:prstGeom prst="star7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RIZ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 40 000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tonnes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4" name="Étoile à 7 branches 13"/>
          <p:cNvSpPr/>
          <p:nvPr/>
        </p:nvSpPr>
        <p:spPr bwMode="auto">
          <a:xfrm>
            <a:off x="5500694" y="3643314"/>
            <a:ext cx="3357586" cy="2500330"/>
          </a:xfrm>
          <a:prstGeom prst="star7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Bovins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 30 000 tonnes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Petits ruminants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 40 000 tonnes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Poissons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 Black" pitchFamily="34" charset="0"/>
              </a:rPr>
              <a:t>25 000 tonnes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15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6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79781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785818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anose="02070A03080606020203" pitchFamily="18" charset="0"/>
              </a:rPr>
              <a:t>SOMMAIRE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ln>
            <a:solidFill>
              <a:srgbClr val="003300"/>
            </a:solidFill>
          </a:ln>
        </p:spPr>
        <p:txBody>
          <a:bodyPr/>
          <a:lstStyle/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b="1" dirty="0" smtClean="0">
                <a:latin typeface="Bodoni MT Black" pitchFamily="18" charset="0"/>
              </a:rPr>
              <a:t>Contexte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sz="2000" b="1" dirty="0" smtClean="0">
              <a:latin typeface="Californian FB" pitchFamily="18" charset="0"/>
            </a:endParaRP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Rapports  du FMI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Intérêts du FMI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b="1" dirty="0" smtClean="0">
              <a:latin typeface="Californian FB" pitchFamily="18" charset="0"/>
            </a:endParaRP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b="1" dirty="0" smtClean="0">
                <a:latin typeface="Bodoni MT Black" pitchFamily="18" charset="0"/>
              </a:rPr>
              <a:t>Eléments sur la dette publique du Togo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sz="2000" b="1" dirty="0" smtClean="0">
              <a:latin typeface="Californian FB" pitchFamily="18" charset="0"/>
            </a:endParaRP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La dette publique globale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La dette extérieure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La dette intérieure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Le traitement budgétaire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ln>
            <a:solidFill>
              <a:srgbClr val="003300"/>
            </a:solidFill>
          </a:ln>
        </p:spPr>
        <p:txBody>
          <a:bodyPr/>
          <a:lstStyle/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b="1" dirty="0" smtClean="0">
                <a:latin typeface="Bodoni MT Black" pitchFamily="18" charset="0"/>
              </a:rPr>
              <a:t>La situation macro financière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sz="1800" b="1" dirty="0" smtClean="0">
              <a:latin typeface="Californian FB" pitchFamily="18" charset="0"/>
            </a:endParaRP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Le taux de croissance économique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Le PIB nominal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Le déficit budgétaire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La balance commerciale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La structure budgétaire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Les soldes budgétaires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L’abandon de l’agriculture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b="1" dirty="0" smtClean="0">
                <a:latin typeface="Californian FB" pitchFamily="18" charset="0"/>
              </a:rPr>
              <a:t>L’opacité dans l’industrie minière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sz="1600" b="1" dirty="0" smtClean="0">
              <a:latin typeface="Californian FB" pitchFamily="18" charset="0"/>
            </a:endParaRP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b="1" dirty="0" smtClean="0">
                <a:latin typeface="Bodoni MT Black" pitchFamily="18" charset="0"/>
              </a:rPr>
              <a:t>Recommandations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b="1" dirty="0" smtClean="0">
                <a:latin typeface="Bodoni MT Black" pitchFamily="18" charset="0"/>
              </a:rPr>
              <a:t>Annexes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857488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2E7BFDEB-8D1B-4745-A34F-3269489A0FA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946920FB-F7D9-4EAB-B50D-9D985A0BD361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fr-FR" sz="2400" dirty="0">
                <a:solidFill>
                  <a:srgbClr val="0033CC"/>
                </a:solidFill>
                <a:latin typeface="Bodoni MT Black" pitchFamily="18" charset="0"/>
              </a:rPr>
              <a:t>UNE VERITABLE OPACITE DANS LA GESTION DE L’INDUSTRIE MINIERE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54350" y="6400800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987092" y="6369461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5918" y="6362287"/>
            <a:ext cx="2133600" cy="476250"/>
          </a:xfrm>
        </p:spPr>
        <p:txBody>
          <a:bodyPr/>
          <a:lstStyle/>
          <a:p>
            <a:fld id="{CE9E0AAF-8424-4054-98EA-96C835D3C620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Étoile à 7 branches 5"/>
          <p:cNvSpPr/>
          <p:nvPr/>
        </p:nvSpPr>
        <p:spPr bwMode="auto">
          <a:xfrm>
            <a:off x="319169" y="1608454"/>
            <a:ext cx="3429024" cy="2286016"/>
          </a:xfrm>
          <a:prstGeom prst="star7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latin typeface="Arial Black" pitchFamily="34" charset="0"/>
              </a:rPr>
              <a:t>Dans quelles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latin typeface="Arial Black" pitchFamily="34" charset="0"/>
              </a:rPr>
              <a:t>Conditions sont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latin typeface="Arial Black" pitchFamily="34" charset="0"/>
              </a:rPr>
              <a:t>Attribuées les licences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latin typeface="Arial Black" pitchFamily="34" charset="0"/>
              </a:rPr>
              <a:t>D’exploitation de nos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latin typeface="Arial Black" pitchFamily="34" charset="0"/>
              </a:rPr>
              <a:t>Minerais ?</a:t>
            </a:r>
          </a:p>
        </p:txBody>
      </p:sp>
      <p:cxnSp>
        <p:nvCxnSpPr>
          <p:cNvPr id="8" name="Connecteur droit 7"/>
          <p:cNvCxnSpPr/>
          <p:nvPr/>
        </p:nvCxnSpPr>
        <p:spPr bwMode="auto">
          <a:xfrm>
            <a:off x="4520951" y="1556792"/>
            <a:ext cx="0" cy="20882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Étoile à 7 branches 8"/>
          <p:cNvSpPr/>
          <p:nvPr/>
        </p:nvSpPr>
        <p:spPr bwMode="auto">
          <a:xfrm>
            <a:off x="5143504" y="1556792"/>
            <a:ext cx="3388936" cy="2438472"/>
          </a:xfrm>
          <a:prstGeom prst="star7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1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solidFill>
                  <a:schemeClr val="tx1"/>
                </a:solidFill>
                <a:latin typeface="Arial Black" pitchFamily="34" charset="0"/>
              </a:rPr>
              <a:t>Quel est le niveau</a:t>
            </a:r>
            <a:endParaRPr kumimoji="0" lang="fr-F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solidFill>
                  <a:schemeClr val="tx1"/>
                </a:solidFill>
                <a:latin typeface="Arial Black" pitchFamily="34" charset="0"/>
              </a:rPr>
              <a:t>De participation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solidFill>
                  <a:schemeClr val="tx1"/>
                </a:solidFill>
                <a:latin typeface="Arial Black" pitchFamily="34" charset="0"/>
              </a:rPr>
              <a:t>Du Togo dans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solidFill>
                  <a:schemeClr val="tx1"/>
                </a:solidFill>
                <a:latin typeface="Arial Black" pitchFamily="34" charset="0"/>
              </a:rPr>
              <a:t>l’actionnariat des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Sociétés qui gèrent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Les minerais</a:t>
            </a:r>
          </a:p>
        </p:txBody>
      </p:sp>
      <p:sp>
        <p:nvSpPr>
          <p:cNvPr id="10" name="Étoile à 7 branches 9"/>
          <p:cNvSpPr/>
          <p:nvPr/>
        </p:nvSpPr>
        <p:spPr bwMode="auto">
          <a:xfrm>
            <a:off x="2737465" y="3883675"/>
            <a:ext cx="3528392" cy="2573478"/>
          </a:xfrm>
          <a:prstGeom prst="star7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Les conventions,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solidFill>
                  <a:schemeClr val="bg1"/>
                </a:solidFill>
                <a:latin typeface="Arial Black" pitchFamily="34" charset="0"/>
              </a:rPr>
              <a:t>Les statuts, Les Etats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solidFill>
                  <a:schemeClr val="bg1"/>
                </a:solidFill>
                <a:latin typeface="Arial Black" pitchFamily="34" charset="0"/>
              </a:rPr>
              <a:t>Financiers,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les rapports annuels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Restent</a:t>
            </a:r>
            <a:r>
              <a:rPr kumimoji="0" lang="fr-FR" sz="15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 inconnus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500" dirty="0" smtClean="0">
                <a:solidFill>
                  <a:schemeClr val="bg1"/>
                </a:solidFill>
                <a:latin typeface="Arial Black" pitchFamily="34" charset="0"/>
              </a:rPr>
              <a:t>des</a:t>
            </a:r>
            <a:r>
              <a:rPr lang="fr-FR" sz="1500" baseline="0" dirty="0" smtClean="0">
                <a:solidFill>
                  <a:schemeClr val="bg1"/>
                </a:solidFill>
                <a:latin typeface="Arial Black" pitchFamily="34" charset="0"/>
              </a:rPr>
              <a:t> populations</a:t>
            </a:r>
            <a:endParaRPr kumimoji="0" lang="fr-FR" sz="1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15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6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99226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1AC67A81-110C-4CD1-B74F-16949EC4175E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54DF19F-96D1-4D4F-8DD2-F50ABA1A23B3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1214414" y="2285992"/>
            <a:ext cx="6643734" cy="18573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  <a:t/>
            </a:r>
            <a:b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</a:br>
            <a:r>
              <a:rPr lang="fr-FR" sz="3200" b="1" kern="0" cap="all" dirty="0" smtClean="0">
                <a:solidFill>
                  <a:schemeClr val="tx1"/>
                </a:solidFill>
                <a:latin typeface="Bodoni MT Black" pitchFamily="18" charset="0"/>
              </a:rPr>
              <a:t>RECOMMANDATIONS</a:t>
            </a:r>
            <a:endParaRPr kumimoji="0" lang="fr-FR" sz="3200" b="1" i="0" u="none" strike="noStrike" kern="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 Black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75543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MODELE DE CROISSANCE ECONOMIQUE GENERALE (MCEG)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09983" y="6400800"/>
            <a:ext cx="2895600" cy="457200"/>
          </a:xfrm>
        </p:spPr>
        <p:txBody>
          <a:bodyPr/>
          <a:lstStyle/>
          <a:p>
            <a:r>
              <a:rPr lang="fr-FR" sz="900" i="1" smtClean="0">
                <a:latin typeface="Californian FB" pitchFamily="18" charset="0"/>
              </a:rPr>
              <a:t>Situation macrofinancière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988604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96392"/>
            <a:ext cx="2133600" cy="476250"/>
          </a:xfrm>
        </p:spPr>
        <p:txBody>
          <a:bodyPr/>
          <a:lstStyle/>
          <a:p>
            <a:fld id="{1C15449C-361E-40F4-9F0B-B7341533B7FD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3491880" y="1683934"/>
            <a:ext cx="1872208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</a:rPr>
              <a:t>MCEG</a:t>
            </a:r>
          </a:p>
        </p:txBody>
      </p:sp>
      <p:cxnSp>
        <p:nvCxnSpPr>
          <p:cNvPr id="8" name="Connecteur droit avec flèche 7"/>
          <p:cNvCxnSpPr/>
          <p:nvPr/>
        </p:nvCxnSpPr>
        <p:spPr bwMode="auto">
          <a:xfrm flipH="1">
            <a:off x="2411760" y="2195541"/>
            <a:ext cx="8267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à coins arrondis 8"/>
          <p:cNvSpPr/>
          <p:nvPr/>
        </p:nvSpPr>
        <p:spPr bwMode="auto">
          <a:xfrm>
            <a:off x="683568" y="1979517"/>
            <a:ext cx="1368152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PRIMAIRE</a:t>
            </a:r>
          </a:p>
        </p:txBody>
      </p:sp>
      <p:cxnSp>
        <p:nvCxnSpPr>
          <p:cNvPr id="11" name="Connecteur droit avec flèche 10"/>
          <p:cNvCxnSpPr/>
          <p:nvPr/>
        </p:nvCxnSpPr>
        <p:spPr bwMode="auto">
          <a:xfrm flipH="1">
            <a:off x="758392" y="2510898"/>
            <a:ext cx="180020" cy="900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cteur droit avec flèche 12"/>
          <p:cNvCxnSpPr/>
          <p:nvPr/>
        </p:nvCxnSpPr>
        <p:spPr bwMode="auto">
          <a:xfrm>
            <a:off x="1864322" y="2510898"/>
            <a:ext cx="126014" cy="897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onnecteur droit avec flèche 14"/>
          <p:cNvCxnSpPr/>
          <p:nvPr/>
        </p:nvCxnSpPr>
        <p:spPr bwMode="auto">
          <a:xfrm>
            <a:off x="4414597" y="2959820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à coins arrondis 15"/>
          <p:cNvSpPr/>
          <p:nvPr/>
        </p:nvSpPr>
        <p:spPr bwMode="auto">
          <a:xfrm>
            <a:off x="3527884" y="3595747"/>
            <a:ext cx="1800200" cy="3600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SECONDAIRE</a:t>
            </a:r>
          </a:p>
        </p:txBody>
      </p:sp>
      <p:cxnSp>
        <p:nvCxnSpPr>
          <p:cNvPr id="18" name="Connecteur droit avec flèche 17"/>
          <p:cNvCxnSpPr/>
          <p:nvPr/>
        </p:nvCxnSpPr>
        <p:spPr bwMode="auto">
          <a:xfrm flipH="1">
            <a:off x="3689224" y="4077072"/>
            <a:ext cx="72008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Connecteur droit avec flèche 19"/>
          <p:cNvCxnSpPr/>
          <p:nvPr/>
        </p:nvCxnSpPr>
        <p:spPr bwMode="auto">
          <a:xfrm>
            <a:off x="4457783" y="4077072"/>
            <a:ext cx="72008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cteur droit avec flèche 21"/>
          <p:cNvCxnSpPr/>
          <p:nvPr/>
        </p:nvCxnSpPr>
        <p:spPr bwMode="auto">
          <a:xfrm>
            <a:off x="5652120" y="2229773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à coins arrondis 29"/>
          <p:cNvSpPr/>
          <p:nvPr/>
        </p:nvSpPr>
        <p:spPr bwMode="auto">
          <a:xfrm>
            <a:off x="6876256" y="2030623"/>
            <a:ext cx="1368152" cy="3983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TERTIAIRE</a:t>
            </a:r>
          </a:p>
        </p:txBody>
      </p:sp>
      <p:cxnSp>
        <p:nvCxnSpPr>
          <p:cNvPr id="32" name="Connecteur droit avec flèche 31"/>
          <p:cNvCxnSpPr/>
          <p:nvPr/>
        </p:nvCxnSpPr>
        <p:spPr bwMode="auto">
          <a:xfrm>
            <a:off x="7848364" y="2636912"/>
            <a:ext cx="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164326" y="3537012"/>
            <a:ext cx="1188132" cy="3240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Agriculture 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557962" y="3537012"/>
            <a:ext cx="936104" cy="3240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Minerais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03070" y="4779403"/>
            <a:ext cx="1870852" cy="11548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Industries d</a:t>
            </a:r>
            <a:r>
              <a:rPr lang="fr-FR" dirty="0" smtClean="0">
                <a:solidFill>
                  <a:schemeClr val="tx1"/>
                </a:solidFill>
                <a:latin typeface="Californian FB" pitchFamily="18" charset="0"/>
              </a:rPr>
              <a:t>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Californian FB" pitchFamily="18" charset="0"/>
              </a:rPr>
              <a:t>transformation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Adossé</a:t>
            </a:r>
            <a:r>
              <a:rPr kumimoji="0" lang="fr-F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 à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l’agriculture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644008" y="4777232"/>
            <a:ext cx="1842408" cy="118944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Industrie de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Californian FB" pitchFamily="18" charset="0"/>
              </a:rPr>
              <a:t>Transformation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Adossée aux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minerais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-1188640" y="0"/>
            <a:ext cx="914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164288" y="3395693"/>
            <a:ext cx="1368152" cy="18668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Banques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Californian FB" pitchFamily="18" charset="0"/>
              </a:rPr>
              <a:t>Telecom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Port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Californian FB" pitchFamily="18" charset="0"/>
              </a:rPr>
              <a:t>Aéroport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Transport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Californian FB" pitchFamily="18" charset="0"/>
              </a:rPr>
              <a:t>Energie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sp>
        <p:nvSpPr>
          <p:cNvPr id="44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46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1602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9" grpId="0" animBg="1"/>
      <p:bldP spid="16" grpId="0" animBg="1"/>
      <p:bldP spid="30" grpId="0" animBg="1"/>
      <p:bldP spid="38" grpId="0" animBg="1"/>
      <p:bldP spid="39" grpId="0" animBg="1"/>
      <p:bldP spid="40" grpId="0" animBg="1"/>
      <p:bldP spid="41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REFORMES FISCALES EN PROFONDEUR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1A4DAD0-60F7-4F74-A90D-21C9C20958BF}" type="datetime1">
              <a:rPr lang="fr-FR" sz="1000" i="1" smtClean="0">
                <a:latin typeface="Californian FB" pitchFamily="18" charset="0"/>
              </a:rPr>
              <a:pPr/>
              <a:t>22/07/2015</a:t>
            </a:fld>
            <a:endParaRPr lang="fr-FR" sz="1000" i="1" dirty="0">
              <a:latin typeface="Californian FB" pitchFamily="18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="" val="3601075558"/>
              </p:ext>
            </p:extLst>
          </p:nvPr>
        </p:nvGraphicFramePr>
        <p:xfrm>
          <a:off x="1331640" y="1556792"/>
          <a:ext cx="691276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07214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REDUCTION DU COUT DES FACTEURS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43240" y="6400800"/>
            <a:ext cx="2895600" cy="457200"/>
          </a:xfrm>
        </p:spPr>
        <p:txBody>
          <a:bodyPr/>
          <a:lstStyle/>
          <a:p>
            <a:r>
              <a:rPr lang="fr-FR" sz="1000" i="1" dirty="0" smtClean="0">
                <a:latin typeface="Californian FB" pitchFamily="18" charset="0"/>
              </a:rPr>
              <a:t>Situation macro financière du Togo</a:t>
            </a:r>
            <a:endParaRPr lang="fr-FR" sz="10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9085D847-D5D5-4FBA-B47A-2F8E19D4F4E8}" type="datetime1">
              <a:rPr lang="fr-FR" sz="1000" i="1" smtClean="0">
                <a:latin typeface="Californian FB" pitchFamily="18" charset="0"/>
              </a:rPr>
              <a:pPr/>
              <a:t>22/07/2015</a:t>
            </a:fld>
            <a:endParaRPr lang="fr-FR" sz="1000" i="1" dirty="0">
              <a:latin typeface="Californian FB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3491880" y="1683934"/>
            <a:ext cx="1872208" cy="108012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Bodoni MT Black" pitchFamily="18" charset="0"/>
              </a:rPr>
              <a:t>COUT DES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</a:rPr>
              <a:t>FACTEURS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395536" y="3937606"/>
            <a:ext cx="1368152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ENERGIE</a:t>
            </a: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2339752" y="4006906"/>
            <a:ext cx="1368152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TELECOM</a:t>
            </a: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4247964" y="4011828"/>
            <a:ext cx="1681358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TRANSPORT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6372200" y="4011828"/>
            <a:ext cx="2271766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TAUX D’INTERETS</a:t>
            </a:r>
          </a:p>
        </p:txBody>
      </p:sp>
      <p:cxnSp>
        <p:nvCxnSpPr>
          <p:cNvPr id="11" name="Connecteur droit avec flèche 10"/>
          <p:cNvCxnSpPr/>
          <p:nvPr/>
        </p:nvCxnSpPr>
        <p:spPr bwMode="auto">
          <a:xfrm flipH="1">
            <a:off x="1259632" y="2492896"/>
            <a:ext cx="2072667" cy="1368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necteur droit avec flèche 11"/>
          <p:cNvCxnSpPr/>
          <p:nvPr/>
        </p:nvCxnSpPr>
        <p:spPr bwMode="auto">
          <a:xfrm flipH="1">
            <a:off x="3347864" y="2848386"/>
            <a:ext cx="502700" cy="1012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cteur droit avec flèche 12"/>
          <p:cNvCxnSpPr/>
          <p:nvPr/>
        </p:nvCxnSpPr>
        <p:spPr bwMode="auto">
          <a:xfrm>
            <a:off x="4776818" y="2996952"/>
            <a:ext cx="155222" cy="9406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cteur droit avec flèche 13"/>
          <p:cNvCxnSpPr/>
          <p:nvPr/>
        </p:nvCxnSpPr>
        <p:spPr bwMode="auto">
          <a:xfrm>
            <a:off x="5436096" y="2636912"/>
            <a:ext cx="1872208" cy="1224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27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7011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BAISSE DE LA DETTE INTERIEURE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dirty="0" smtClean="0">
                <a:latin typeface="Californian FB" pitchFamily="18" charset="0"/>
              </a:rPr>
              <a:t>Situation macro financière du Togo</a:t>
            </a:r>
            <a:endParaRPr lang="fr-FR" sz="900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9BDA961F-7781-4F2F-ACCF-29055EF21B10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2627784" y="1898830"/>
            <a:ext cx="2310167" cy="151216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</a:rPr>
              <a:t>REDUCTION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Bodoni MT Black" pitchFamily="18" charset="0"/>
              </a:rPr>
              <a:t>DE LA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</a:rPr>
              <a:t>DETTE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chemeClr val="tx1"/>
                </a:solidFill>
                <a:latin typeface="Bodoni MT Black" pitchFamily="18" charset="0"/>
              </a:rPr>
              <a:t>INTERIEURE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Black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323528" y="4439387"/>
            <a:ext cx="1656184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TITRISATION</a:t>
            </a: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2789365" y="4223363"/>
            <a:ext cx="2160240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FACILITES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FISCALES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chemeClr val="tx1"/>
                </a:solidFill>
                <a:latin typeface="Californian FB" pitchFamily="18" charset="0"/>
              </a:rPr>
              <a:t>AUX ENTREPRISES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CIBLES</a:t>
            </a: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5912659" y="4439387"/>
            <a:ext cx="2736304" cy="10035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ATTRIBUTION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chemeClr val="tx1"/>
                </a:solidFill>
                <a:latin typeface="Californian FB" pitchFamily="18" charset="0"/>
              </a:rPr>
              <a:t>DE MARCHE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CONTRE EFFACEMENT</a:t>
            </a:r>
          </a:p>
        </p:txBody>
      </p:sp>
      <p:cxnSp>
        <p:nvCxnSpPr>
          <p:cNvPr id="10" name="Connecteur droit avec flèche 9"/>
          <p:cNvCxnSpPr/>
          <p:nvPr/>
        </p:nvCxnSpPr>
        <p:spPr bwMode="auto">
          <a:xfrm flipH="1">
            <a:off x="1259634" y="3176972"/>
            <a:ext cx="1368150" cy="1262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cteur droit avec flèche 10"/>
          <p:cNvCxnSpPr/>
          <p:nvPr/>
        </p:nvCxnSpPr>
        <p:spPr bwMode="auto">
          <a:xfrm>
            <a:off x="4949605" y="3176972"/>
            <a:ext cx="1350587" cy="10463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necteur droit avec flèche 11"/>
          <p:cNvCxnSpPr/>
          <p:nvPr/>
        </p:nvCxnSpPr>
        <p:spPr bwMode="auto">
          <a:xfrm>
            <a:off x="3782867" y="3519010"/>
            <a:ext cx="0" cy="4680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26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0246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7" grpId="0" build="p" animBg="1"/>
      <p:bldP spid="8" grpId="0" build="p" animBg="1"/>
      <p:bldP spid="9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43240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1AC67A81-110C-4CD1-B74F-16949EC4175E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100FD3AA-F149-4BC4-9A5B-57A92809E73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214414" y="2285992"/>
            <a:ext cx="6643734" cy="18573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  <a:t/>
            </a:r>
            <a:br>
              <a:rPr kumimoji="0" lang="fr-FR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Bodoni MT Black" pitchFamily="18" charset="0"/>
                <a:ea typeface="+mn-ea"/>
                <a:cs typeface="+mn-cs"/>
              </a:rPr>
            </a:br>
            <a:r>
              <a:rPr lang="fr-FR" sz="3200" b="1" kern="0" cap="all" dirty="0" smtClean="0">
                <a:solidFill>
                  <a:schemeClr val="tx1"/>
                </a:solidFill>
                <a:latin typeface="Bodoni MT Black" pitchFamily="18" charset="0"/>
              </a:rPr>
              <a:t>ANNEXES</a:t>
            </a:r>
            <a:endParaRPr kumimoji="0" lang="fr-FR" sz="3200" b="1" i="0" u="none" strike="noStrike" kern="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 Black" pitchFamily="18" charset="0"/>
              <a:ea typeface="+mn-ea"/>
              <a:cs typeface="+mn-cs"/>
            </a:endParaRPr>
          </a:p>
        </p:txBody>
      </p:sp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33CC"/>
                </a:solidFill>
                <a:latin typeface="Bodoni MT Black" pitchFamily="18" charset="0"/>
              </a:rPr>
              <a:t>REPARTITION DE LA DETTE</a:t>
            </a:r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428860" y="1714488"/>
          <a:ext cx="4127500" cy="4415790"/>
        </p:xfrm>
        <a:graphic>
          <a:graphicData uri="http://schemas.openxmlformats.org/drawingml/2006/table">
            <a:tbl>
              <a:tblPr/>
              <a:tblGrid>
                <a:gridCol w="1270000"/>
                <a:gridCol w="1473200"/>
                <a:gridCol w="1384300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STRUCTURE DE LA DETTE EXTERIEURE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BANQUES PRIVEES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EDESA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FORTIS BANK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EMPRUNT OBLIGATAIRE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BONS DU TRESOR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117 355 691 474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GDF SUEZ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23 614 065 000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EXIMBANK CHINE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90 789 561 668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EXIMBANK INDE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2 952 064 806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MULTILATERAUX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6 679 153 372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BEI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1 268 241 518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4 010 955 678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7 092 472 661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127 800 463 740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OPEC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4 432 770 600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BOAD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61 227 464 465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BADEA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3 923 747 511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FEGECE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21 056 188 744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BIDC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18 109 469 191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68 968 686 606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REPARTITION DE LA DETTE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737555" y="1397004"/>
          <a:ext cx="3668889" cy="4575394"/>
        </p:xfrm>
        <a:graphic>
          <a:graphicData uri="http://schemas.openxmlformats.org/drawingml/2006/table">
            <a:tbl>
              <a:tblPr/>
              <a:tblGrid>
                <a:gridCol w="1129542"/>
                <a:gridCol w="1307891"/>
                <a:gridCol w="1231456"/>
              </a:tblGrid>
              <a:tr h="16933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STRUCTURE DE LA DETTE EXTERIEURE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En milliards de FCFA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CREANCIERS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MONTANT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BILATERAUX CP</a:t>
                      </a:r>
                    </a:p>
                  </a:txBody>
                  <a:tcPr marL="8467" marR="8467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Allemagne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Autriche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Belgique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Espagne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France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Italie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Pays-Bas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6 625 553 250</a:t>
                      </a:r>
                    </a:p>
                  </a:txBody>
                  <a:tcPr marL="8467" marR="8467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Royaume-Uni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Suède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Suisse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Japon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0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COFACE (France)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58 995 622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OND (Belgique)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6 566 557 628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fornian FB" pitchFamily="18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BILATERAUX NCP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Fonds Kowetien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16 885 118 525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22 909 224 618</a:t>
                      </a:r>
                    </a:p>
                  </a:txBody>
                  <a:tcPr marL="8467" marR="8467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Fonds saoudien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2 899 814 011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Chine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fornian FB" pitchFamily="18" charset="0"/>
                        </a:rPr>
                        <a:t>3 124 292 082</a:t>
                      </a:r>
                    </a:p>
                  </a:txBody>
                  <a:tcPr marL="8467" marR="8467" marT="8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2974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33CC"/>
                </a:solidFill>
                <a:latin typeface="Bodoni MT Black" pitchFamily="18" charset="0"/>
              </a:rPr>
              <a:t>REPARTITION DE LA DETTE</a:t>
            </a:r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570788" y="1340199"/>
          <a:ext cx="4097840" cy="4440838"/>
        </p:xfrm>
        <a:graphic>
          <a:graphicData uri="http://schemas.openxmlformats.org/drawingml/2006/table">
            <a:tbl>
              <a:tblPr/>
              <a:tblGrid>
                <a:gridCol w="1231278"/>
                <a:gridCol w="1425690"/>
                <a:gridCol w="1440872"/>
              </a:tblGrid>
              <a:tr h="1847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STRUCTURE DE LA DETTE INTERIEURE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Bodoni MT Black" pitchFamily="18" charset="0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FCFA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Arriérés KPMG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259 834 719 152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Dette financière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109 904 444 790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Dette commerciale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Secteur privé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5 042 334 511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Secteur public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30 592 043 372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Dette sociale</a:t>
                      </a:r>
                    </a:p>
                  </a:txBody>
                  <a:tcPr marL="9236" marR="9236" marT="92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CRT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70 454 155 589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CNSS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20 719 101 494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Engagements et risques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23 122 639 396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Dette des sociétés d'etat liquidées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60 806 963 070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/>
                        </a:rPr>
                        <a:t>SOTOCO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15 882 670 271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/>
                        </a:rPr>
                        <a:t>OTP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14 563 455 415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/>
                        </a:rPr>
                        <a:t>IFG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13 107 879 662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/>
                        </a:rPr>
                        <a:t>TOGOPHARMA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1 068 916 050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/>
                        </a:rPr>
                        <a:t>FER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4 920 535 416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fornian FB"/>
                        </a:rPr>
                        <a:t>FICAO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11 263 506 256</a:t>
                      </a:r>
                    </a:p>
                  </a:txBody>
                  <a:tcPr marL="9236" marR="9236" marT="92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0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14412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33CC"/>
                </a:solidFill>
                <a:latin typeface="Bodoni MT Black" panose="02070A03080606020203" pitchFamily="18" charset="0"/>
              </a:rPr>
              <a:t>SOURCES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1981200"/>
            <a:ext cx="6286544" cy="3886200"/>
          </a:xfrm>
          <a:ln>
            <a:solidFill>
              <a:srgbClr val="003300"/>
            </a:solidFill>
          </a:ln>
        </p:spPr>
        <p:txBody>
          <a:bodyPr/>
          <a:lstStyle/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Rapport N°14/38 du FMI, de novembre 2013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Rapport N°15/100 du FMI d’avril 2015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Rapports Banque de France 2003-2013 sur le Togo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Monographie de la Banque de France sur la zone CFA 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Rapport ETIE 2011-2012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Rapport analytique provisoire sur la dette publique du Togo (DDP) 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Stratégie de Croissance Accélérée pour la Promotion de l’Emploi (SCAPE)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Budget 2014</a:t>
            </a:r>
          </a:p>
          <a:p>
            <a:pPr marL="180000" lvl="1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2000" dirty="0" smtClean="0">
                <a:latin typeface="Californian FB" pitchFamily="18" charset="0"/>
              </a:rPr>
              <a:t>Budget 2015</a:t>
            </a:r>
          </a:p>
          <a:p>
            <a:pPr marL="580050" lvl="2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sz="2000" b="1" dirty="0" smtClean="0">
              <a:latin typeface="Californian FB" pitchFamily="18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i="1" dirty="0" smtClean="0">
                <a:latin typeface="Californian FB" pitchFamily="18" charset="0"/>
              </a:rPr>
              <a:t>Situation macro financière du Togo</a:t>
            </a:r>
            <a:endParaRPr lang="fr-FR" i="1" dirty="0">
              <a:latin typeface="Californian FB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67222F7F-36EF-4750-825F-79F60F9C5DA9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11EED87D-7EC9-4942-83EF-162E7E6483F6}" type="datetime1">
              <a:rPr lang="fr-FR" sz="1000" i="1" smtClean="0">
                <a:latin typeface="Californian FB" pitchFamily="18" charset="0"/>
              </a:rPr>
              <a:pPr/>
              <a:t>22/07/2015</a:t>
            </a:fld>
            <a:endParaRPr lang="fr-FR" sz="1000" i="1" dirty="0">
              <a:latin typeface="Californian FB" pitchFamily="18" charset="0"/>
            </a:endParaRPr>
          </a:p>
        </p:txBody>
      </p:sp>
      <p:sp>
        <p:nvSpPr>
          <p:cNvPr id="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2974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33CC"/>
                </a:solidFill>
                <a:latin typeface="Bodoni MT Black" pitchFamily="18" charset="0"/>
              </a:rPr>
              <a:t>REPARTITION DE LA DETTE</a:t>
            </a:r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071670" y="2000240"/>
          <a:ext cx="4627566" cy="3489960"/>
        </p:xfrm>
        <a:graphic>
          <a:graphicData uri="http://schemas.openxmlformats.org/drawingml/2006/table">
            <a:tbl>
              <a:tblPr/>
              <a:tblGrid>
                <a:gridCol w="1423592"/>
                <a:gridCol w="1648370"/>
                <a:gridCol w="1555604"/>
              </a:tblGrid>
              <a:tr h="238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Dettes conventionnelles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366 382 218 432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Titres publics (titrisation créances douteuses des banques)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38 141 000 000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Emprunts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obligataires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2007-2017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11 000 000 000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2010-2015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5 132 100 000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2011-2016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45 000 000 000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2012-2017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48 074 000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2013-2018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65 461 000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Bons du trésor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111 350 000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Allocations DST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33 517 729 014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3 514 962 551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Prêts bancaires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Dette sur BTD pour achat de BUS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1 235 563 126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Prets bancaires pour remboursement société pétrolière (UTB)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2 889 512 100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 (curage Tokoin tamé)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1 066 351 641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DEFICIT DE LA BALANCE COMMERCIALE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graphicFrame>
        <p:nvGraphicFramePr>
          <p:cNvPr id="6" name="Graphique 5"/>
          <p:cNvGraphicFramePr/>
          <p:nvPr/>
        </p:nvGraphicFramePr>
        <p:xfrm>
          <a:off x="2285984" y="1643050"/>
          <a:ext cx="457200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57224" y="4643446"/>
          <a:ext cx="7167569" cy="1447803"/>
        </p:xfrm>
        <a:graphic>
          <a:graphicData uri="http://schemas.openxmlformats.org/drawingml/2006/table">
            <a:tbl>
              <a:tblPr/>
              <a:tblGrid>
                <a:gridCol w="1762939"/>
                <a:gridCol w="772090"/>
                <a:gridCol w="772090"/>
                <a:gridCol w="772090"/>
                <a:gridCol w="772090"/>
                <a:gridCol w="772090"/>
                <a:gridCol w="772090"/>
                <a:gridCol w="772090"/>
              </a:tblGrid>
              <a:tr h="190501">
                <a:tc gridSpan="8">
                  <a:txBody>
                    <a:bodyPr/>
                    <a:lstStyle/>
                    <a:p>
                      <a:pPr algn="r" fontAlgn="b"/>
                      <a:r>
                        <a:rPr lang="fr-FR" sz="1400" b="0" i="1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En milliards de FCFA</a:t>
                      </a:r>
                      <a:endParaRPr lang="fr-FR" sz="1400" b="0" i="1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Evolution de la Balance commerciale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-166,6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-189,4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-203,6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-194,6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-224,9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-273,7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-274,3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</a:tr>
              <a:tr h="19050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Biens d'équipements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87,6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137,3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155,7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148,2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180,5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00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Produits alimentaires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49,5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48,6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63,4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72,2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81,7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87,1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Chart bld="categoryEl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DEFICIT BUDGETAIRE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7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graphicFrame>
        <p:nvGraphicFramePr>
          <p:cNvPr id="9" name="Graphique 8"/>
          <p:cNvGraphicFramePr/>
          <p:nvPr/>
        </p:nvGraphicFramePr>
        <p:xfrm>
          <a:off x="1643042" y="2000240"/>
          <a:ext cx="564360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0033CC"/>
                </a:solidFill>
                <a:latin typeface="Bodoni MT Black" pitchFamily="18" charset="0"/>
              </a:rPr>
              <a:t>LES MINERAIS DU TOGO</a:t>
            </a:r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43240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85786" y="1428736"/>
          <a:ext cx="7334280" cy="5028312"/>
        </p:xfrm>
        <a:graphic>
          <a:graphicData uri="http://schemas.openxmlformats.org/drawingml/2006/table">
            <a:tbl>
              <a:tblPr/>
              <a:tblGrid>
                <a:gridCol w="1299404"/>
                <a:gridCol w="1093292"/>
                <a:gridCol w="853574"/>
                <a:gridCol w="896141"/>
                <a:gridCol w="1405919"/>
                <a:gridCol w="1785950"/>
              </a:tblGrid>
              <a:tr h="30255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matériaux de construction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matériaux industriels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métaux de base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métaux précieux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pierres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précieuses &amp; semi-précieuses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substances minérales stratégiques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sable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phosphate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cuivre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L'argent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diamant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Uranium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gravier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calcaire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plomb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L'or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L'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éméraude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Thorium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granulat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nitrates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zinc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platine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rubis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Béryllium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L'argile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sels alcalins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L'aluminium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saphir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Terres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rares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La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latérite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argiles céramiques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zircon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Eaux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minérales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L'ardoise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gypse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jade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granite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La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barytine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grenat gemme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marbre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charbon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L'aigue-marine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Les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pierres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ornementales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lignite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La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tourbe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soufre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sable de verre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talc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disthène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rutile</a:t>
                      </a: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47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L‘ilménite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724" marR="6724" marT="6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D850489B-9E8B-4AF7-8EFD-16F724DA3382}" type="datetime1">
              <a:rPr lang="fr-FR" sz="900" smtClean="0">
                <a:latin typeface="Arial Narrow" pitchFamily="34" charset="0"/>
              </a:rPr>
              <a:pPr/>
              <a:t>22/07/2015</a:t>
            </a:fld>
            <a:endParaRPr lang="fr-FR" sz="900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67222F7F-36EF-4750-825F-79F60F9C5DA9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43240" y="6400800"/>
            <a:ext cx="2895600" cy="457200"/>
          </a:xfrm>
        </p:spPr>
        <p:txBody>
          <a:bodyPr/>
          <a:lstStyle/>
          <a:p>
            <a:r>
              <a:rPr lang="fr-FR" sz="900" i="1" smtClean="0">
                <a:latin typeface="Arial Narrow" pitchFamily="34" charset="0"/>
              </a:rPr>
              <a:t>Situation macrofinancière du Togo</a:t>
            </a:r>
            <a:endParaRPr lang="fr-FR" sz="900" i="1" dirty="0">
              <a:latin typeface="Arial Narrow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2357423" y="1285861"/>
          <a:ext cx="3929090" cy="2428892"/>
        </p:xfrm>
        <a:graphic>
          <a:graphicData uri="http://schemas.openxmlformats.org/presentationml/2006/ole">
            <p:oleObj spid="_x0000_s105754" name="Clip" r:id="rId3" imgW="4664075" imgH="339090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685249" y="5072074"/>
            <a:ext cx="7988085" cy="584775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kern="0" dirty="0" smtClean="0">
                <a:solidFill>
                  <a:srgbClr val="006600"/>
                </a:solidFill>
                <a:latin typeface="Arial Black" pitchFamily="34" charset="0"/>
              </a:rPr>
              <a:t>Merci pour votre aimable attention</a:t>
            </a:r>
            <a:endParaRPr lang="fr-FR" sz="3200" kern="0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2357430"/>
            <a:ext cx="5786478" cy="192882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Bodoni MT Black" pitchFamily="18" charset="0"/>
              </a:rPr>
              <a:t/>
            </a:r>
            <a:br>
              <a:rPr lang="fr-FR" dirty="0" smtClean="0">
                <a:solidFill>
                  <a:schemeClr val="bg1"/>
                </a:solidFill>
                <a:latin typeface="Bodoni MT Black" pitchFamily="18" charset="0"/>
              </a:rPr>
            </a:br>
            <a:r>
              <a:rPr lang="fr-FR" dirty="0" smtClean="0">
                <a:solidFill>
                  <a:schemeClr val="tx1"/>
                </a:solidFill>
                <a:latin typeface="Bodoni MT Black" pitchFamily="18" charset="0"/>
              </a:rPr>
              <a:t>CONTEXTE</a:t>
            </a:r>
            <a:endParaRPr lang="fr-FR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43240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1AC67A81-110C-4CD1-B74F-16949EC4175E}" type="slidenum">
              <a:rPr lang="fr-FR" b="1" smtClean="0"/>
              <a:pPr/>
              <a:t>4</a:t>
            </a:fld>
            <a:endParaRPr lang="fr-FR" b="1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100FD3AA-F149-4BC4-9A5B-57A92809E73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anose="02070A03080606020203" pitchFamily="18" charset="0"/>
              </a:rPr>
              <a:t>RAPPORTS DU FMI</a:t>
            </a:r>
            <a:endParaRPr lang="fr-FR" sz="2400" dirty="0">
              <a:solidFill>
                <a:srgbClr val="0033CC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  <a:ln>
            <a:solidFill>
              <a:srgbClr val="003300"/>
            </a:solidFill>
          </a:ln>
        </p:spPr>
        <p:txBody>
          <a:bodyPr/>
          <a:lstStyle/>
          <a:p>
            <a:pPr marL="0" lvl="2">
              <a:buSzPct val="75000"/>
            </a:pPr>
            <a:r>
              <a:rPr lang="fr-FR" dirty="0">
                <a:latin typeface="Californian FB" panose="0207040306080B030204" pitchFamily="18" charset="0"/>
              </a:rPr>
              <a:t>Rapport N°15/100 du FMI </a:t>
            </a:r>
            <a:r>
              <a:rPr lang="fr-FR" dirty="0" smtClean="0">
                <a:latin typeface="Californian FB" panose="0207040306080B030204" pitchFamily="18" charset="0"/>
              </a:rPr>
              <a:t>d’avril 2015 sur l’économie togolaise</a:t>
            </a:r>
            <a:endParaRPr lang="fr-FR" dirty="0">
              <a:latin typeface="Californian FB" panose="0207040306080B0302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968769"/>
          </a:xfrm>
          <a:ln>
            <a:solidFill>
              <a:srgbClr val="003300"/>
            </a:solidFill>
          </a:ln>
        </p:spPr>
        <p:txBody>
          <a:bodyPr/>
          <a:lstStyle/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dirty="0" smtClean="0">
                <a:latin typeface="Californian FB" panose="0207040306080B030204" pitchFamily="18" charset="0"/>
              </a:rPr>
              <a:t>Constats</a:t>
            </a:r>
            <a:endParaRPr lang="fr-FR" dirty="0">
              <a:latin typeface="Californian FB" panose="0207040306080B030204" pitchFamily="18" charset="0"/>
            </a:endParaRP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>
                <a:latin typeface="Californian FB" panose="0207040306080B030204" pitchFamily="18" charset="0"/>
              </a:rPr>
              <a:t>Problèmes prévisibles de viabilité de la dette  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>
                <a:latin typeface="Californian FB" panose="0207040306080B030204" pitchFamily="18" charset="0"/>
              </a:rPr>
              <a:t>Retombée négative sur la croissance future de l’économe </a:t>
            </a:r>
            <a:r>
              <a:rPr lang="fr-FR" sz="1400" dirty="0" smtClean="0">
                <a:latin typeface="Californian FB" panose="0207040306080B030204" pitchFamily="18" charset="0"/>
              </a:rPr>
              <a:t>togolaise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Le déficit budgétaire : niveau plus élevé depuis 20 ans,</a:t>
            </a:r>
            <a:endParaRPr lang="fr-FR" sz="1400" dirty="0">
              <a:latin typeface="Californian FB" panose="0207040306080B030204" pitchFamily="18" charset="0"/>
            </a:endParaRP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>
                <a:latin typeface="Californian FB" panose="0207040306080B030204" pitchFamily="18" charset="0"/>
              </a:rPr>
              <a:t>Le ratio dette/PIB de 70% devrait </a:t>
            </a:r>
            <a:r>
              <a:rPr lang="fr-FR" sz="1400" dirty="0" smtClean="0">
                <a:latin typeface="Californian FB" panose="0207040306080B030204" pitchFamily="18" charset="0"/>
              </a:rPr>
              <a:t>être </a:t>
            </a:r>
            <a:r>
              <a:rPr lang="fr-FR" sz="1400" dirty="0">
                <a:latin typeface="Californian FB" panose="0207040306080B030204" pitchFamily="18" charset="0"/>
              </a:rPr>
              <a:t>considéré comme plafond et non comme niveau optimal de convergence.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dirty="0" smtClean="0">
                <a:latin typeface="Californian FB" panose="0207040306080B030204" pitchFamily="18" charset="0"/>
              </a:rPr>
              <a:t>Recommandations spécifiques</a:t>
            </a:r>
            <a:endParaRPr lang="fr-FR" dirty="0">
              <a:latin typeface="Californian FB" panose="0207040306080B030204" pitchFamily="18" charset="0"/>
            </a:endParaRP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Relever le solde primaire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Améliorer le suivi des financements de l’investissement et la gestion de la dette publique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Définir des mesures ciblées pour favoriser une croissance solidaire et résorber la pauvreté</a:t>
            </a:r>
            <a:endParaRPr lang="fr-FR" sz="1400" dirty="0">
              <a:latin typeface="Californian FB" pitchFamily="18" charset="0"/>
            </a:endParaRPr>
          </a:p>
          <a:p>
            <a:pPr marL="228600" lvl="3" indent="0" algn="just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endParaRPr lang="fr-FR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639762"/>
          </a:xfrm>
          <a:ln>
            <a:solidFill>
              <a:srgbClr val="003300"/>
            </a:solidFill>
          </a:ln>
        </p:spPr>
        <p:txBody>
          <a:bodyPr/>
          <a:lstStyle/>
          <a:p>
            <a:r>
              <a:rPr lang="fr-FR" sz="1800" dirty="0">
                <a:latin typeface="Californian FB" panose="0207040306080B030204" pitchFamily="18" charset="0"/>
              </a:rPr>
              <a:t>Rapport du FMI N°14/38 de novembre 2013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3968769"/>
          </a:xfrm>
          <a:ln>
            <a:solidFill>
              <a:srgbClr val="003300"/>
            </a:solidFill>
          </a:ln>
        </p:spPr>
        <p:txBody>
          <a:bodyPr/>
          <a:lstStyle/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dirty="0" smtClean="0">
                <a:latin typeface="Californian FB" panose="0207040306080B030204" pitchFamily="18" charset="0"/>
              </a:rPr>
              <a:t>Recommandations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dirty="0">
              <a:latin typeface="Californian FB" panose="0207040306080B030204" pitchFamily="18" charset="0"/>
            </a:endParaRP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dirty="0" smtClean="0">
                <a:latin typeface="Californian FB" panose="0207040306080B030204" pitchFamily="18" charset="0"/>
              </a:rPr>
              <a:t>Mettre </a:t>
            </a:r>
            <a:r>
              <a:rPr lang="fr-FR" dirty="0">
                <a:latin typeface="Californian FB" panose="0207040306080B030204" pitchFamily="18" charset="0"/>
              </a:rPr>
              <a:t>fin à la détérioration des soldes budgétaires (aggravation des déficits budgétaires)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dirty="0">
                <a:latin typeface="Californian FB" panose="0207040306080B030204" pitchFamily="18" charset="0"/>
              </a:rPr>
              <a:t>Mettre en œuvre des ajustements afin de réduire le fardeau de la dette.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dirty="0">
                <a:latin typeface="Californian FB" panose="0207040306080B030204" pitchFamily="18" charset="0"/>
              </a:rPr>
              <a:t>Renforcer la capacité de la gestion de la dette.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dirty="0">
                <a:latin typeface="Californian FB" panose="0207040306080B030204" pitchFamily="18" charset="0"/>
              </a:rPr>
              <a:t>Réformer les secteurs des phosphates, des télécommunications et de </a:t>
            </a:r>
            <a:r>
              <a:rPr lang="fr-FR" dirty="0" smtClean="0">
                <a:latin typeface="Californian FB" panose="0207040306080B030204" pitchFamily="18" charset="0"/>
              </a:rPr>
              <a:t>l’énergie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>
          <a:xfrm>
            <a:off x="3131840" y="6597352"/>
            <a:ext cx="2895600" cy="260648"/>
          </a:xfrm>
        </p:spPr>
        <p:txBody>
          <a:bodyPr/>
          <a:lstStyle/>
          <a:p>
            <a:r>
              <a:rPr lang="fr-FR" sz="900" i="1" smtClean="0">
                <a:latin typeface="Californian FB" pitchFamily="18" charset="0"/>
              </a:rPr>
              <a:t>Situation macrofinancière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7010400" y="6429397"/>
            <a:ext cx="2133600" cy="428604"/>
          </a:xfrm>
        </p:spPr>
        <p:txBody>
          <a:bodyPr/>
          <a:lstStyle/>
          <a:p>
            <a:fld id="{46CF3283-7C23-41F7-8033-40A9E92A57FE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2"/>
          </p:nvPr>
        </p:nvSpPr>
        <p:spPr>
          <a:xfrm>
            <a:off x="0" y="6525343"/>
            <a:ext cx="2133600" cy="323547"/>
          </a:xfrm>
        </p:spPr>
        <p:txBody>
          <a:bodyPr/>
          <a:lstStyle/>
          <a:p>
            <a:fld id="{3DC3D072-F092-4239-8F82-AD8CB0E92C71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10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11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71799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anose="02070A03080606020203" pitchFamily="18" charset="0"/>
              </a:rPr>
              <a:t>INTERETS DU FMI</a:t>
            </a:r>
            <a:endParaRPr lang="fr-FR" sz="2400" dirty="0">
              <a:solidFill>
                <a:srgbClr val="0033CC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283968" y="3214686"/>
            <a:ext cx="4305682" cy="3071834"/>
          </a:xfrm>
          <a:ln>
            <a:solidFill>
              <a:srgbClr val="003300"/>
            </a:solidFill>
          </a:ln>
        </p:spPr>
        <p:txBody>
          <a:bodyPr/>
          <a:lstStyle/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dirty="0" smtClean="0">
                <a:latin typeface="Californian FB" panose="0207040306080B030204" pitchFamily="18" charset="0"/>
              </a:rPr>
              <a:t>Engagements de quelques pays de l’UEMOA auprès du FMI, en millions de dollars us, à fin 2012.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sz="1400" dirty="0" smtClean="0">
              <a:latin typeface="Californian FB" panose="0207040306080B030204" pitchFamily="18" charset="0"/>
            </a:endParaRP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Cote d’Ivoire : 1265,2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Sénégal : 442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Burkina Faso : 301,2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Togo : 254,5</a:t>
            </a:r>
          </a:p>
          <a:p>
            <a:pPr marL="914400" lvl="4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400" dirty="0" smtClean="0">
                <a:latin typeface="Californian FB" panose="0207040306080B030204" pitchFamily="18" charset="0"/>
              </a:rPr>
              <a:t>Bénin : 209,6.</a:t>
            </a:r>
          </a:p>
          <a:p>
            <a:pPr marL="685800" lvl="4" indent="0" algn="just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endParaRPr lang="fr-FR" sz="1400" dirty="0" smtClean="0">
              <a:latin typeface="Californian FB" panose="0207040306080B030204" pitchFamily="18" charset="0"/>
            </a:endParaRP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r>
              <a:rPr lang="fr-FR" sz="1600" dirty="0" smtClean="0">
                <a:latin typeface="Arial Black" pitchFamily="34" charset="0"/>
              </a:rPr>
              <a:t>Le total : 2 472,5 millions de $ us, soit environ 1 261 milliards de FCFA</a:t>
            </a:r>
          </a:p>
          <a:p>
            <a:pPr marL="228600" lvl="3" indent="0" algn="just"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endParaRPr lang="fr-FR" sz="1600" dirty="0">
              <a:latin typeface="Californian FB" panose="0207040306080B030204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33348" y="1412776"/>
            <a:ext cx="3969783" cy="1440160"/>
          </a:xfrm>
          <a:ln>
            <a:solidFill>
              <a:srgbClr val="003300"/>
            </a:solidFill>
          </a:ln>
        </p:spPr>
        <p:txBody>
          <a:bodyPr/>
          <a:lstStyle/>
          <a:p>
            <a:pPr marL="285750" indent="-285750" eaLnBrk="0" hangingPunct="0">
              <a:spcBef>
                <a:spcPct val="0"/>
              </a:spcBef>
              <a:buClrTx/>
              <a:buSzTx/>
              <a:buFontTx/>
              <a:buChar char="-"/>
            </a:pPr>
            <a:r>
              <a:rPr lang="fr-FR" sz="1600" dirty="0" smtClean="0">
                <a:latin typeface="Californian FB" panose="0207040306080B030204" pitchFamily="18" charset="0"/>
              </a:rPr>
              <a:t>La dette du Togo auprès du FMI s'élève à 254,5 millions de dollars us, soit environ 130 milliards de FCFA en 2012.</a:t>
            </a:r>
            <a:r>
              <a:rPr lang="fr-FR" sz="12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fr-FR" sz="12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r>
              <a:rPr lang="fr-FR" sz="12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     Hausse </a:t>
            </a:r>
            <a:r>
              <a:rPr lang="fr-FR" sz="1200" dirty="0">
                <a:solidFill>
                  <a:srgbClr val="C00000"/>
                </a:solidFill>
                <a:latin typeface="Arial Black" pitchFamily="34" charset="0"/>
              </a:rPr>
              <a:t>des recours au FMI </a:t>
            </a: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de  </a:t>
            </a:r>
            <a:r>
              <a:rPr lang="fr-FR" sz="1200" dirty="0">
                <a:solidFill>
                  <a:srgbClr val="C00000"/>
                </a:solidFill>
                <a:latin typeface="Arial Black" pitchFamily="34" charset="0"/>
              </a:rPr>
              <a:t>26,49% </a:t>
            </a: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pPr marL="0" indent="0" eaLnBrk="0" hangingPunct="0">
              <a:spcBef>
                <a:spcPct val="0"/>
              </a:spcBef>
              <a:buClrTx/>
              <a:buSzTx/>
              <a:buNone/>
            </a:pPr>
            <a:r>
              <a:rPr lang="fr-FR" sz="12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      sur </a:t>
            </a:r>
            <a:r>
              <a:rPr lang="fr-FR" sz="1200" dirty="0">
                <a:solidFill>
                  <a:srgbClr val="C00000"/>
                </a:solidFill>
                <a:latin typeface="Arial Black" pitchFamily="34" charset="0"/>
              </a:rPr>
              <a:t>4 ans</a:t>
            </a:r>
            <a:r>
              <a:rPr lang="fr-FR" sz="1600" dirty="0">
                <a:latin typeface="Arial Narrow" pitchFamily="34" charset="0"/>
              </a:rPr>
              <a:t>, </a:t>
            </a:r>
          </a:p>
          <a:p>
            <a:pPr marL="457200" lvl="3" algn="just">
              <a:spcBef>
                <a:spcPts val="0"/>
              </a:spcBef>
              <a:spcAft>
                <a:spcPts val="0"/>
              </a:spcAft>
              <a:buSzPct val="100000"/>
              <a:buBlip>
                <a:blip r:embed="rId2"/>
              </a:buBlip>
              <a:defRPr/>
            </a:pPr>
            <a:endParaRPr lang="fr-FR" sz="1600" dirty="0" smtClean="0">
              <a:latin typeface="Californian FB" panose="0207040306080B030204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r>
              <a:rPr lang="fr-FR" sz="1000" i="1" smtClean="0">
                <a:latin typeface="Californian FB" panose="0207040306080B030204" pitchFamily="18" charset="0"/>
              </a:rPr>
              <a:t>Situation macrofinancière du Togo</a:t>
            </a:r>
            <a:endParaRPr lang="fr-FR" sz="1000" i="1" dirty="0">
              <a:latin typeface="Californian FB" panose="0207040306080B030204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985802" y="6391691"/>
            <a:ext cx="2133600" cy="457200"/>
          </a:xfrm>
        </p:spPr>
        <p:txBody>
          <a:bodyPr/>
          <a:lstStyle/>
          <a:p>
            <a:fld id="{2E7BFDEB-8D1B-4745-A34F-3269489A0FA1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0" y="6372641"/>
            <a:ext cx="2133600" cy="476250"/>
          </a:xfrm>
        </p:spPr>
        <p:txBody>
          <a:bodyPr/>
          <a:lstStyle/>
          <a:p>
            <a:fld id="{FB7E3C04-5EF8-49BC-9BB8-75FAA9E63F2C}" type="datetime1">
              <a:rPr lang="fr-FR" sz="1000" i="1" smtClean="0">
                <a:latin typeface="Californian FB" panose="0207040306080B030204" pitchFamily="18" charset="0"/>
              </a:rPr>
              <a:pPr/>
              <a:t>22/07/2015</a:t>
            </a:fld>
            <a:endParaRPr lang="fr-FR" sz="1000" i="1" dirty="0">
              <a:latin typeface="Californian FB" panose="0207040306080B030204" pitchFamily="18" charset="0"/>
            </a:endParaRPr>
          </a:p>
        </p:txBody>
      </p:sp>
      <p:sp>
        <p:nvSpPr>
          <p:cNvPr id="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9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25086734"/>
              </p:ext>
            </p:extLst>
          </p:nvPr>
        </p:nvGraphicFramePr>
        <p:xfrm>
          <a:off x="428596" y="1500174"/>
          <a:ext cx="3590925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03947967"/>
              </p:ext>
            </p:extLst>
          </p:nvPr>
        </p:nvGraphicFramePr>
        <p:xfrm>
          <a:off x="467544" y="3933056"/>
          <a:ext cx="3171824" cy="177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90608608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Graphic spid="10" grpId="0">
        <p:bldAsOne/>
      </p:bldGraphic>
      <p:bldGraphic spid="1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2285992"/>
            <a:ext cx="6643734" cy="1857388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sz="3200" dirty="0" smtClean="0">
                <a:solidFill>
                  <a:srgbClr val="0033CC"/>
                </a:solidFill>
                <a:latin typeface="Bodoni MT Black" pitchFamily="18" charset="0"/>
              </a:rPr>
              <a:t/>
            </a:r>
            <a:br>
              <a:rPr lang="fr-FR" sz="3200" dirty="0" smtClean="0">
                <a:solidFill>
                  <a:srgbClr val="0033CC"/>
                </a:solidFill>
                <a:latin typeface="Bodoni MT Black" pitchFamily="18" charset="0"/>
              </a:rPr>
            </a:br>
            <a:r>
              <a:rPr lang="fr-FR" sz="3200" dirty="0" smtClean="0">
                <a:solidFill>
                  <a:schemeClr val="tx1"/>
                </a:solidFill>
                <a:latin typeface="Bodoni MT Black" pitchFamily="18" charset="0"/>
              </a:rPr>
              <a:t>ELEMENTS SUR LA DETTE PUBLIQUE DU TOGO</a:t>
            </a:r>
            <a:endParaRPr lang="fr-FR" sz="3200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010400" y="6367941"/>
            <a:ext cx="2133600" cy="457200"/>
          </a:xfrm>
        </p:spPr>
        <p:txBody>
          <a:bodyPr/>
          <a:lstStyle/>
          <a:p>
            <a:fld id="{1AC67A81-110C-4CD1-B74F-16949EC4175E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>
          <a:xfrm>
            <a:off x="0" y="6372641"/>
            <a:ext cx="2133600" cy="476250"/>
          </a:xfrm>
        </p:spPr>
        <p:txBody>
          <a:bodyPr/>
          <a:lstStyle/>
          <a:p>
            <a:fld id="{F042669D-B77A-41D2-BB18-7E0588045964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7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10972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784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ELEMENTS SUR LA DETTE</a:t>
            </a:r>
            <a:r>
              <a:rPr lang="fr-FR" sz="2400" dirty="0" smtClean="0">
                <a:solidFill>
                  <a:srgbClr val="C00000"/>
                </a:solidFill>
                <a:latin typeface="Bodoni MT Black" pitchFamily="18" charset="0"/>
              </a:rPr>
              <a:t> </a:t>
            </a:r>
            <a:endParaRPr lang="fr-FR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071802" y="6400800"/>
            <a:ext cx="2895600" cy="457200"/>
          </a:xfrm>
        </p:spPr>
        <p:txBody>
          <a:bodyPr/>
          <a:lstStyle/>
          <a:p>
            <a:r>
              <a:rPr lang="fr-FR" sz="900" i="1" dirty="0" smtClean="0">
                <a:latin typeface="Californian FB" pitchFamily="18" charset="0"/>
              </a:rPr>
              <a:t>Situation macro financière du Togo</a:t>
            </a:r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fld id="{AE5672EE-2292-4D19-AD2A-EC60A16144E8}" type="datetime1">
              <a:rPr lang="fr-FR" sz="900" i="1" smtClean="0">
                <a:latin typeface="Californian FB" pitchFamily="18" charset="0"/>
              </a:rPr>
              <a:pPr/>
              <a:t>22/07/2015</a:t>
            </a:fld>
            <a:endParaRPr lang="fr-FR" sz="900" i="1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2786050" y="1285860"/>
            <a:ext cx="2857520" cy="35719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LA DETTE GLOBALE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1285852" y="1857364"/>
            <a:ext cx="1224136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2012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6072198" y="1785926"/>
            <a:ext cx="1224136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2013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1142976" y="2357430"/>
            <a:ext cx="1571636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Bodoni MT Black" pitchFamily="18" charset="0"/>
              </a:rPr>
              <a:t>1006,23</a:t>
            </a: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milliards de FCFA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46,77% du PIB</a:t>
            </a: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285720" y="3571876"/>
            <a:ext cx="1643074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b="1" dirty="0" smtClean="0">
                <a:solidFill>
                  <a:schemeClr val="tx1"/>
                </a:solidFill>
                <a:latin typeface="Californian FB" pitchFamily="18" charset="0"/>
              </a:rPr>
              <a:t>Dette extérieure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377,05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Milliards de FCFA</a:t>
            </a:r>
          </a:p>
        </p:txBody>
      </p:sp>
      <p:cxnSp>
        <p:nvCxnSpPr>
          <p:cNvPr id="16" name="Connecteur droit avec flèche 15"/>
          <p:cNvCxnSpPr/>
          <p:nvPr/>
        </p:nvCxnSpPr>
        <p:spPr bwMode="auto">
          <a:xfrm rot="10800000" flipV="1">
            <a:off x="1142976" y="3143248"/>
            <a:ext cx="642942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cteur droit avec flèche 16"/>
          <p:cNvCxnSpPr/>
          <p:nvPr/>
        </p:nvCxnSpPr>
        <p:spPr bwMode="auto">
          <a:xfrm>
            <a:off x="1785918" y="3143248"/>
            <a:ext cx="642942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à coins arrondis 20"/>
          <p:cNvSpPr/>
          <p:nvPr/>
        </p:nvSpPr>
        <p:spPr bwMode="auto">
          <a:xfrm>
            <a:off x="2143108" y="3571876"/>
            <a:ext cx="1643074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Dette intérieure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629,18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Milliards de FCFA</a:t>
            </a:r>
          </a:p>
        </p:txBody>
      </p:sp>
      <p:sp>
        <p:nvSpPr>
          <p:cNvPr id="22" name="Rectangle à coins arrondis 21"/>
          <p:cNvSpPr/>
          <p:nvPr/>
        </p:nvSpPr>
        <p:spPr bwMode="auto">
          <a:xfrm>
            <a:off x="5929322" y="2357430"/>
            <a:ext cx="1571636" cy="6429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Bodoni MT Black" pitchFamily="18" charset="0"/>
              </a:rPr>
              <a:t>1102,16</a:t>
            </a: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milliards de FCFA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51,42%</a:t>
            </a:r>
            <a:r>
              <a:rPr kumimoji="0" lang="fr-FR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 du PIB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 bwMode="auto">
          <a:xfrm rot="10800000" flipV="1">
            <a:off x="6000760" y="3143248"/>
            <a:ext cx="642942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onnecteur droit avec flèche 23"/>
          <p:cNvCxnSpPr/>
          <p:nvPr/>
        </p:nvCxnSpPr>
        <p:spPr bwMode="auto">
          <a:xfrm>
            <a:off x="6643702" y="3143248"/>
            <a:ext cx="642942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à coins arrondis 24"/>
          <p:cNvSpPr/>
          <p:nvPr/>
        </p:nvSpPr>
        <p:spPr bwMode="auto">
          <a:xfrm>
            <a:off x="4714876" y="3500438"/>
            <a:ext cx="1643074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Dette extérieure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415,14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Milliards de FCFA</a:t>
            </a: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6643702" y="3500438"/>
            <a:ext cx="1643074" cy="7143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Californian FB" pitchFamily="18" charset="0"/>
              </a:rPr>
              <a:t>Dette intérieure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400" dirty="0" smtClean="0">
                <a:solidFill>
                  <a:schemeClr val="tx1"/>
                </a:solidFill>
                <a:latin typeface="Arial Black" pitchFamily="34" charset="0"/>
              </a:rPr>
              <a:t>687,02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fornian FB" pitchFamily="18" charset="0"/>
              </a:rPr>
              <a:t>Milliards de FCFA</a:t>
            </a:r>
          </a:p>
        </p:txBody>
      </p:sp>
      <p:sp>
        <p:nvSpPr>
          <p:cNvPr id="27" name="Rectangle à coins arrondis 26"/>
          <p:cNvSpPr/>
          <p:nvPr/>
        </p:nvSpPr>
        <p:spPr bwMode="auto">
          <a:xfrm>
            <a:off x="1142976" y="4857760"/>
            <a:ext cx="6500858" cy="1357322"/>
          </a:xfrm>
          <a:prstGeom prst="round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chemeClr val="tx1"/>
                </a:solidFill>
                <a:latin typeface="Bodoni MT Black" pitchFamily="18" charset="0"/>
              </a:rPr>
              <a:t>Les intérêts de la dette publique du Togo p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</a:rPr>
              <a:t>rogressent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 Black" pitchFamily="18" charset="0"/>
              </a:rPr>
              <a:t>d’environ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doni MT Black" pitchFamily="18" charset="0"/>
              </a:rPr>
              <a:t>30 millions de FCFA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odoni MT Black" pitchFamily="18" charset="0"/>
              </a:rPr>
              <a:t> p</a:t>
            </a:r>
            <a:r>
              <a:rPr lang="fr-FR" b="1" dirty="0" smtClean="0">
                <a:solidFill>
                  <a:srgbClr val="FF0000"/>
                </a:solidFill>
                <a:latin typeface="Bodoni MT Black" pitchFamily="18" charset="0"/>
              </a:rPr>
              <a:t>ar jour</a:t>
            </a:r>
            <a:r>
              <a:rPr lang="fr-FR" b="1" dirty="0" smtClean="0">
                <a:solidFill>
                  <a:schemeClr val="tx1"/>
                </a:solidFill>
                <a:latin typeface="Bodoni MT Black" pitchFamily="18" charset="0"/>
              </a:rPr>
              <a:t>, soit </a:t>
            </a:r>
            <a:r>
              <a:rPr lang="fr-FR" b="1" dirty="0" smtClean="0">
                <a:solidFill>
                  <a:srgbClr val="FF0000"/>
                </a:solidFill>
                <a:latin typeface="Bodoni MT Black" pitchFamily="18" charset="0"/>
              </a:rPr>
              <a:t>1,25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FF0000"/>
                </a:solidFill>
                <a:latin typeface="Bodoni MT Black" pitchFamily="18" charset="0"/>
              </a:rPr>
              <a:t>millions par heure</a:t>
            </a:r>
            <a:r>
              <a:rPr lang="fr-FR" b="1" dirty="0" smtClean="0">
                <a:solidFill>
                  <a:schemeClr val="tx1"/>
                </a:solidFill>
                <a:latin typeface="Bodoni MT Black" pitchFamily="18" charset="0"/>
              </a:rPr>
              <a:t>, </a:t>
            </a:r>
            <a:r>
              <a:rPr lang="fr-FR" b="1" dirty="0" smtClean="0">
                <a:solidFill>
                  <a:srgbClr val="FF0000"/>
                </a:solidFill>
                <a:latin typeface="Bodoni MT Black" pitchFamily="18" charset="0"/>
              </a:rPr>
              <a:t>20 929 FCFA par minute </a:t>
            </a:r>
            <a:r>
              <a:rPr lang="fr-FR" b="1" dirty="0" smtClean="0">
                <a:solidFill>
                  <a:schemeClr val="tx1"/>
                </a:solidFill>
                <a:latin typeface="Bodoni MT Black" pitchFamily="18" charset="0"/>
              </a:rPr>
              <a:t>et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FF0000"/>
                </a:solidFill>
                <a:latin typeface="Bodoni MT Black" pitchFamily="18" charset="0"/>
              </a:rPr>
              <a:t>349 FCFA par seconde </a:t>
            </a:r>
            <a:r>
              <a:rPr lang="fr-FR" b="1" i="1" dirty="0" smtClean="0">
                <a:solidFill>
                  <a:schemeClr val="tx1"/>
                </a:solidFill>
                <a:latin typeface="Bodoni MT Black" pitchFamily="18" charset="0"/>
              </a:rPr>
              <a:t>(1% de taux annuel</a:t>
            </a:r>
            <a:r>
              <a:rPr lang="fr-FR" b="1" dirty="0" smtClean="0">
                <a:solidFill>
                  <a:schemeClr val="tx1"/>
                </a:solidFill>
                <a:latin typeface="Bodoni MT Black" pitchFamily="18" charset="0"/>
              </a:rPr>
              <a:t>).</a:t>
            </a:r>
          </a:p>
        </p:txBody>
      </p:sp>
      <p:sp>
        <p:nvSpPr>
          <p:cNvPr id="28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  <p:sp>
        <p:nvSpPr>
          <p:cNvPr id="29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21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2908"/>
          </a:xfrm>
        </p:spPr>
        <p:txBody>
          <a:bodyPr/>
          <a:lstStyle/>
          <a:p>
            <a:pPr algn="ctr"/>
            <a:r>
              <a:rPr lang="fr-FR" sz="2400" dirty="0" smtClean="0">
                <a:solidFill>
                  <a:srgbClr val="0033CC"/>
                </a:solidFill>
                <a:latin typeface="Bodoni MT Black" pitchFamily="18" charset="0"/>
              </a:rPr>
              <a:t>ELEMENTS SUR LA DETTE</a:t>
            </a:r>
            <a:r>
              <a:rPr lang="fr-FR" sz="2400" dirty="0" smtClean="0">
                <a:solidFill>
                  <a:srgbClr val="C00000"/>
                </a:solidFill>
                <a:latin typeface="Bodoni MT Black" pitchFamily="18" charset="0"/>
              </a:rPr>
              <a:t> </a:t>
            </a:r>
            <a:endParaRPr lang="fr-FR" sz="2400" dirty="0">
              <a:solidFill>
                <a:srgbClr val="C00000"/>
              </a:solidFill>
              <a:latin typeface="Bodoni MT Black" pitchFamily="18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r>
              <a:rPr lang="fr-FR" sz="800" i="1" smtClean="0">
                <a:latin typeface="Californian FB" pitchFamily="18" charset="0"/>
              </a:rPr>
              <a:t>Situation macrofinancière du Togo</a:t>
            </a:r>
            <a:endParaRPr lang="fr-FR" sz="800" i="1" dirty="0">
              <a:latin typeface="Californian FB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6976994" y="6400800"/>
            <a:ext cx="2133600" cy="457200"/>
          </a:xfrm>
        </p:spPr>
        <p:txBody>
          <a:bodyPr/>
          <a:lstStyle/>
          <a:p>
            <a:fld id="{3CEBAF02-B387-44FE-8E4F-9F71DFD1D9C4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>
          <a:xfrm>
            <a:off x="8678" y="6360766"/>
            <a:ext cx="2133600" cy="476250"/>
          </a:xfrm>
        </p:spPr>
        <p:txBody>
          <a:bodyPr/>
          <a:lstStyle/>
          <a:p>
            <a:fld id="{2FFEBD30-B41E-48A3-815B-3E84383546CA}" type="datetime1">
              <a:rPr lang="fr-FR" sz="800" smtClean="0">
                <a:latin typeface="Californian FB" pitchFamily="18" charset="0"/>
              </a:rPr>
              <a:pPr/>
              <a:t>22/07/2015</a:t>
            </a:fld>
            <a:endParaRPr lang="fr-FR" sz="800" dirty="0">
              <a:latin typeface="Californian FB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611560" y="1556792"/>
            <a:ext cx="2232248" cy="35719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RAPPEL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716016" y="1245858"/>
            <a:ext cx="2857520" cy="468629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LA DETTE </a:t>
            </a: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  <a:hlinkClick r:id="rId2" action="ppaction://hlinkfile"/>
              </a:rPr>
              <a:t>EXTERIEURE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1" name="Connecteur droit avec flèche 10"/>
          <p:cNvCxnSpPr/>
          <p:nvPr/>
        </p:nvCxnSpPr>
        <p:spPr bwMode="auto">
          <a:xfrm>
            <a:off x="1392115" y="2852936"/>
            <a:ext cx="3486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à coins arrondis 11"/>
          <p:cNvSpPr/>
          <p:nvPr/>
        </p:nvSpPr>
        <p:spPr bwMode="auto">
          <a:xfrm>
            <a:off x="372603" y="2214554"/>
            <a:ext cx="2736304" cy="6367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2010 : IPPTE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Environ 1,2 milliards $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(600 milliards de FCFA)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611560" y="3429000"/>
            <a:ext cx="2592288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2011 : 643</a:t>
            </a: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 millions $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(321 milliards de FCFA)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17,4% du PIB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827584" y="4725144"/>
            <a:ext cx="2952328" cy="13681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- 203 millions $ allègements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bilatéraux</a:t>
            </a: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- 404 millions $ allègement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club de Paris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- 101 millions d’euro allègement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Arial Black" pitchFamily="34" charset="0"/>
              </a:rPr>
              <a:t>France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 bwMode="auto">
          <a:xfrm>
            <a:off x="2195736" y="3062589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cteur droit avec flèche 16"/>
          <p:cNvCxnSpPr/>
          <p:nvPr/>
        </p:nvCxnSpPr>
        <p:spPr bwMode="auto">
          <a:xfrm>
            <a:off x="2843808" y="4203063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3581421"/>
              </p:ext>
            </p:extLst>
          </p:nvPr>
        </p:nvGraphicFramePr>
        <p:xfrm>
          <a:off x="4256482" y="1902341"/>
          <a:ext cx="4131942" cy="767715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836418"/>
                <a:gridCol w="573881"/>
                <a:gridCol w="573881"/>
                <a:gridCol w="573881"/>
                <a:gridCol w="573881"/>
              </a:tblGrid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9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En millions de $ </a:t>
                      </a:r>
                      <a:r>
                        <a:rPr lang="fr-FR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us (</a:t>
                      </a:r>
                      <a:r>
                        <a:rPr lang="fr-FR" sz="9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sources : Banque de France</a:t>
                      </a:r>
                      <a:r>
                        <a:rPr lang="fr-FR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)</a:t>
                      </a:r>
                      <a:endParaRPr lang="fr-FR" sz="9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2009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2010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2011</a:t>
                      </a:r>
                      <a:endParaRPr lang="fr-FR" sz="1200" b="1" i="0" u="none" strike="noStrike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2012</a:t>
                      </a:r>
                      <a:endParaRPr lang="fr-FR" sz="1200" b="1" i="0" u="none" strike="noStrike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Dette à </a:t>
                      </a:r>
                      <a:r>
                        <a:rPr lang="fr-FR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court &amp; long terme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1730,1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1284,6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629,4</a:t>
                      </a:r>
                      <a:endParaRPr lang="fr-FR" sz="1200" b="1" i="0" u="none" strike="noStrike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754,1</a:t>
                      </a:r>
                      <a:endParaRPr lang="fr-FR" sz="1200" b="1" i="0" u="none" strike="noStrike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Dette / PIB nominal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54,50%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40,20%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16,70%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fornian FB" pitchFamily="18" charset="0"/>
                        </a:rPr>
                        <a:t>19,40%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9" name="Rectangle à coins arrondis 18"/>
          <p:cNvSpPr/>
          <p:nvPr/>
        </p:nvSpPr>
        <p:spPr bwMode="auto">
          <a:xfrm>
            <a:off x="4690219" y="2908311"/>
            <a:ext cx="3312368" cy="51431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2012 : hausse de la dette de 19,81%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7247172"/>
              </p:ext>
            </p:extLst>
          </p:nvPr>
        </p:nvGraphicFramePr>
        <p:xfrm>
          <a:off x="4625051" y="4018885"/>
          <a:ext cx="4017513" cy="942771"/>
        </p:xfrm>
        <a:graphic>
          <a:graphicData uri="http://schemas.openxmlformats.org/drawingml/2006/table">
            <a:tbl>
              <a:tblPr/>
              <a:tblGrid>
                <a:gridCol w="994683"/>
                <a:gridCol w="335870"/>
                <a:gridCol w="335870"/>
                <a:gridCol w="335870"/>
                <a:gridCol w="335870"/>
                <a:gridCol w="335870"/>
                <a:gridCol w="335870"/>
                <a:gridCol w="335870"/>
                <a:gridCol w="335870"/>
                <a:gridCol w="335870"/>
              </a:tblGrid>
              <a:tr h="183696">
                <a:tc gridSpan="10">
                  <a:txBody>
                    <a:bodyPr/>
                    <a:lstStyle/>
                    <a:p>
                      <a:pPr algn="l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Chiffres du </a:t>
                      </a:r>
                      <a:r>
                        <a:rPr lang="fr-FR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FMI</a:t>
                      </a:r>
                      <a:r>
                        <a:rPr lang="fr-FR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    </a:t>
                      </a:r>
                      <a:r>
                        <a:rPr lang="fr-FR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(Sources</a:t>
                      </a:r>
                      <a:r>
                        <a:rPr lang="fr-FR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 : rapport FMI Avril 2015)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En % du PIB Réel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fornian FB" pitchFamily="18" charset="0"/>
                      </a:endParaRP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2011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2012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2013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2014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2015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2016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2017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2018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2019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6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Dette Extérieure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16,2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18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19,3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23,1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23,6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24,5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25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25,3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fornian FB" pitchFamily="18" charset="0"/>
                        </a:rPr>
                        <a:t>25,7</a:t>
                      </a:r>
                    </a:p>
                  </a:txBody>
                  <a:tcPr marL="9185" marR="9185" marT="91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" name="Rectangle à coins arrondis 21"/>
          <p:cNvSpPr/>
          <p:nvPr/>
        </p:nvSpPr>
        <p:spPr bwMode="auto">
          <a:xfrm>
            <a:off x="4860032" y="5368800"/>
            <a:ext cx="3456384" cy="55373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La dette passe de 16,2% du PIB réel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 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en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2011 à 25,7%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 </a:t>
            </a:r>
            <a:r>
              <a:rPr lang="fr-FR" sz="1200" dirty="0" smtClean="0">
                <a:solidFill>
                  <a:srgbClr val="C00000"/>
                </a:solidFill>
                <a:latin typeface="Arial Black" pitchFamily="34" charset="0"/>
              </a:rPr>
              <a:t>du PIB réel en 2019</a:t>
            </a:r>
            <a:r>
              <a:rPr lang="fr-FR" sz="1600" dirty="0" smtClean="0">
                <a:latin typeface="Arial Narrow" pitchFamily="34" charset="0"/>
              </a:rPr>
              <a:t>,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WordArt 2"/>
          <p:cNvSpPr>
            <a:spLocks noChangeAspect="1" noChangeArrowheads="1" noChangeShapeType="1" noTextEdit="1"/>
          </p:cNvSpPr>
          <p:nvPr/>
        </p:nvSpPr>
        <p:spPr bwMode="auto">
          <a:xfrm>
            <a:off x="8164295" y="239583"/>
            <a:ext cx="250825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669900"/>
              </a:extrusionClr>
            </a:sp3d>
          </a:bodyPr>
          <a:lstStyle/>
          <a:p>
            <a:pPr algn="ctr" rtl="0">
              <a:buNone/>
            </a:pPr>
            <a:r>
              <a:rPr lang="fr-FR" sz="1200" i="1" kern="10" spc="0" dirty="0" smtClean="0">
                <a:ln>
                  <a:noFill/>
                </a:ln>
                <a:gradFill rotWithShape="0">
                  <a:gsLst>
                    <a:gs pos="0">
                      <a:srgbClr val="669900"/>
                    </a:gs>
                    <a:gs pos="100000">
                      <a:srgbClr val="669900">
                        <a:gamma/>
                        <a:tint val="20000"/>
                        <a:invGamma/>
                      </a:srgbClr>
                    </a:gs>
                  </a:gsLst>
                  <a:lin ang="18900000" scaled="1"/>
                </a:gradFill>
                <a:effectLst/>
                <a:latin typeface="Arial Black"/>
              </a:rPr>
              <a:t>V</a:t>
            </a:r>
            <a:endParaRPr lang="fr-FR" sz="1200" i="1" kern="10" spc="0" dirty="0">
              <a:ln>
                <a:noFill/>
              </a:ln>
              <a:gradFill rotWithShape="0">
                <a:gsLst>
                  <a:gs pos="0">
                    <a:srgbClr val="669900"/>
                  </a:gs>
                  <a:gs pos="100000">
                    <a:srgbClr val="669900">
                      <a:gamma/>
                      <a:tint val="20000"/>
                      <a:invGamma/>
                    </a:srgbClr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  <p:sp>
        <p:nvSpPr>
          <p:cNvPr id="20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8416612" y="227073"/>
            <a:ext cx="173038" cy="147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1587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36C0A"/>
              </a:extrusionClr>
            </a:sp3d>
          </a:bodyPr>
          <a:lstStyle/>
          <a:p>
            <a:pPr algn="ctr" rtl="0">
              <a:buNone/>
            </a:pPr>
            <a:r>
              <a:rPr lang="fr-FR" sz="1200" kern="10" spc="0" dirty="0" smtClean="0">
                <a:ln>
                  <a:noFill/>
                </a:ln>
                <a:gradFill rotWithShape="0">
                  <a:gsLst>
                    <a:gs pos="0">
                      <a:srgbClr val="E36C0A"/>
                    </a:gs>
                    <a:gs pos="100000">
                      <a:srgbClr val="E36C0A">
                        <a:gamma/>
                        <a:tint val="20000"/>
                        <a:invGamma/>
                      </a:srgbClr>
                    </a:gs>
                  </a:gsLst>
                  <a:lin ang="2700000" scaled="1"/>
                </a:gradFill>
                <a:effectLst/>
                <a:latin typeface="Arial Black"/>
              </a:rPr>
              <a:t>E</a:t>
            </a:r>
            <a:endParaRPr lang="fr-FR" sz="1200" kern="10" spc="0" dirty="0">
              <a:ln>
                <a:noFill/>
              </a:ln>
              <a:gradFill rotWithShape="0">
                <a:gsLst>
                  <a:gs pos="0">
                    <a:srgbClr val="E36C0A"/>
                  </a:gs>
                  <a:gs pos="100000">
                    <a:srgbClr val="E36C0A">
                      <a:gamma/>
                      <a:tint val="20000"/>
                      <a:invGamma/>
                    </a:srgbClr>
                  </a:gs>
                </a:gsLst>
                <a:lin ang="2700000" scaled="1"/>
              </a:gradFill>
              <a:effectLst/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20575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12" grpId="0" animBg="1"/>
      <p:bldP spid="13" grpId="0" animBg="1"/>
      <p:bldP spid="14" grpId="0" animBg="1"/>
      <p:bldP spid="19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Grant proposal">
  <a:themeElements>
    <a:clrScheme name="frproposa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Grant proposal</Template>
  <TotalTime>7472</TotalTime>
  <Words>2448</Words>
  <Application>Microsoft Office PowerPoint</Application>
  <PresentationFormat>Affichage à l'écran (4:3)</PresentationFormat>
  <Paragraphs>847</Paragraphs>
  <Slides>34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6" baseType="lpstr">
      <vt:lpstr>Grant proposal</vt:lpstr>
      <vt:lpstr>Clip</vt:lpstr>
      <vt:lpstr>SITUATION MACROFINANCIERE DU TOGO </vt:lpstr>
      <vt:lpstr>SOMMAIRE</vt:lpstr>
      <vt:lpstr>SOURCES</vt:lpstr>
      <vt:lpstr> CONTEXTE</vt:lpstr>
      <vt:lpstr>RAPPORTS DU FMI</vt:lpstr>
      <vt:lpstr>INTERETS DU FMI</vt:lpstr>
      <vt:lpstr> ELEMENTS SUR LA DETTE PUBLIQUE DU TOGO</vt:lpstr>
      <vt:lpstr>ELEMENTS SUR LA DETTE </vt:lpstr>
      <vt:lpstr>ELEMENTS SUR LA DETTE </vt:lpstr>
      <vt:lpstr>ELEMENTS SUR LA DETTE </vt:lpstr>
      <vt:lpstr>ELEMENTS SUR LA DETTE </vt:lpstr>
      <vt:lpstr>ELEMENTS SUR LA DETTE </vt:lpstr>
      <vt:lpstr>Diapositive 13</vt:lpstr>
      <vt:lpstr>INDICATEURS ECONOMIQUES</vt:lpstr>
      <vt:lpstr>INDICATEURS ECONOMIQUES</vt:lpstr>
      <vt:lpstr>VALEURS DES COMPTES NATIONAUX</vt:lpstr>
      <vt:lpstr>UNE STRUCTURE BUDGETAIRE A ORIENTATION PLUTÔT LIBERALE</vt:lpstr>
      <vt:lpstr>LES SOLDES BUDGETAIRES </vt:lpstr>
      <vt:lpstr>L’ABANDON DE NOTRE AGRICULTURE</vt:lpstr>
      <vt:lpstr>UNE VERITABLE OPACITE DANS LA GESTION DE L’INDUSTRIE MINIERE</vt:lpstr>
      <vt:lpstr>Diapositive 21</vt:lpstr>
      <vt:lpstr>MODELE DE CROISSANCE ECONOMIQUE GENERALE (MCEG)</vt:lpstr>
      <vt:lpstr>REFORMES FISCALES EN PROFONDEUR</vt:lpstr>
      <vt:lpstr>REDUCTION DU COUT DES FACTEURS</vt:lpstr>
      <vt:lpstr>BAISSE DE LA DETTE INTERIEURE</vt:lpstr>
      <vt:lpstr>Diapositive 26</vt:lpstr>
      <vt:lpstr>REPARTITION DE LA DETTE</vt:lpstr>
      <vt:lpstr>REPARTITION DE LA DETTE</vt:lpstr>
      <vt:lpstr>REPARTITION DE LA DETTE</vt:lpstr>
      <vt:lpstr>REPARTITION DE LA DETTE</vt:lpstr>
      <vt:lpstr>DEFICIT DE LA BALANCE COMMERCIALE</vt:lpstr>
      <vt:lpstr>DEFICIT BUDGETAIRE</vt:lpstr>
      <vt:lpstr>LES MINERAIS DU TOGO</vt:lpstr>
      <vt:lpstr>Diapositive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Nom du projet</dc:title>
  <dc:creator>TDNK</dc:creator>
  <cp:lastModifiedBy>M. THOMAS</cp:lastModifiedBy>
  <cp:revision>750</cp:revision>
  <dcterms:created xsi:type="dcterms:W3CDTF">2012-04-11T11:13:55Z</dcterms:created>
  <dcterms:modified xsi:type="dcterms:W3CDTF">2015-07-22T17:13:28Z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TC060891601036</vt:lpwstr>
  </property>
</Properties>
</file>